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60" r:id="rId3"/>
    <p:sldId id="307" r:id="rId4"/>
    <p:sldId id="303" r:id="rId5"/>
    <p:sldId id="263" r:id="rId6"/>
    <p:sldId id="308" r:id="rId7"/>
    <p:sldId id="309" r:id="rId8"/>
    <p:sldId id="311" r:id="rId9"/>
    <p:sldId id="310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8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710" y="-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91868-7D7E-4BA6-91C4-86628FD62F8A}" type="datetimeFigureOut">
              <a:rPr lang="zh-CN" altLang="en-US" smtClean="0"/>
              <a:t>2026/1/6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D5823-B060-434C-9885-DBE2DB7590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502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sz="10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9AEAB-2DB8-4624-B240-C1DDB02D6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8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CA5F3C-0048-4E14-A305-4D1D4AE56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ED3E6A-7025-4764-B341-2147A4556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8DE7-6DF2-4135-891A-68191D47F8C6}" type="datetimeFigureOut">
              <a:rPr lang="zh-CN" altLang="en-US" smtClean="0"/>
              <a:t>2026/1/6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768CB2-EFEC-4FC9-9921-CC436C5A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CA255D-8038-4D0D-9DEE-035B35CAE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C90B3-9A4D-4AD5-B236-23D969D350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5" descr="剪影居中蓝 低版本">
            <a:extLst>
              <a:ext uri="{FF2B5EF4-FFF2-40B4-BE49-F238E27FC236}">
                <a16:creationId xmlns:a16="http://schemas.microsoft.com/office/drawing/2014/main" id="{B4EB9003-38A7-45D1-A633-50253B1F5E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3" y="4564099"/>
            <a:ext cx="12190495" cy="377619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1" descr="国科大标准Logo横式一（蓝色）">
            <a:extLst>
              <a:ext uri="{FF2B5EF4-FFF2-40B4-BE49-F238E27FC236}">
                <a16:creationId xmlns:a16="http://schemas.microsoft.com/office/drawing/2014/main" id="{C496B9CC-FB8F-431D-AE15-1A0D84790F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626" y="135848"/>
            <a:ext cx="2992068" cy="62698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538202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1ED005-15A4-4ED6-AE7A-8BB3F9C50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B00397-6592-43E1-981F-4188FD4C0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8DE7-6DF2-4135-891A-68191D47F8C6}" type="datetimeFigureOut">
              <a:rPr lang="zh-CN" altLang="en-US" smtClean="0"/>
              <a:t>2026/1/6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FDDC73-4B5B-458E-A0F7-E43F66CC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98D5A9-69F5-401C-A3DE-5AD34361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C90B3-9A4D-4AD5-B236-23D969D350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BD469F1B-739B-42F9-997A-AEDD82DA7EA5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92762" y="-38569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01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F09D564-9604-4AEB-BC90-D658E6053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557" y="199897"/>
            <a:ext cx="9640824" cy="537083"/>
          </a:xfrm>
        </p:spPr>
        <p:txBody>
          <a:bodyPr>
            <a:noAutofit/>
          </a:bodyPr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93683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62B98B1-163E-4180-A7F9-DAE587699C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528316" cy="5262564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FA6212-A786-438D-8820-704B7C98E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14399"/>
            <a:ext cx="7653528" cy="52625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5ED031-778C-4715-BBC5-4F6B3183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8DE7-6DF2-4135-891A-68191D47F8C6}" type="datetimeFigureOut">
              <a:rPr lang="zh-CN" altLang="en-US" smtClean="0"/>
              <a:t>2026/1/6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09F92-5AF2-4E9E-99ED-B7F5E05F9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819189-BF72-484C-9FB9-CA734D6B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C90B3-9A4D-4AD5-B236-23D969D350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1BC6A3D3-D6CD-4276-82CA-5DB2A23F967F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92762" y="-38569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01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9E5E5F3-1C33-477F-83C7-834633F04529}"/>
              </a:ext>
            </a:extLst>
          </p:cNvPr>
          <p:cNvSpPr txBox="1">
            <a:spLocks/>
          </p:cNvSpPr>
          <p:nvPr userDrawn="1"/>
        </p:nvSpPr>
        <p:spPr>
          <a:xfrm>
            <a:off x="943557" y="199897"/>
            <a:ext cx="9640824" cy="5370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58749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59F237-769E-4E27-941C-510B80E6B0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7720" y="5880862"/>
            <a:ext cx="2743200" cy="365125"/>
          </a:xfrm>
        </p:spPr>
        <p:txBody>
          <a:bodyPr/>
          <a:lstStyle/>
          <a:p>
            <a:fld id="{51AC3A07-CF0C-42B3-867B-FB001CC48401}" type="datetimeFigureOut">
              <a:rPr lang="zh-CN" altLang="en-US" smtClean="0"/>
              <a:t>2026/1/6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2D6C02-6BB4-455F-8405-195F07849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7BE9E-12D7-49A8-A295-01ECECFD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A98F8-92F4-4906-8011-38EEDCDBE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73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4F414-9969-4866-8582-96487879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002982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0FC5D2-E67E-421E-8E86-E61B1F2E2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041905"/>
            <a:ext cx="10515600" cy="3047746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8698FD-3930-479B-AD0D-350018909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8DE7-6DF2-4135-891A-68191D47F8C6}" type="datetimeFigureOut">
              <a:rPr lang="zh-CN" altLang="en-US" smtClean="0"/>
              <a:t>2026/1/6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72CE31-F289-49AD-8F31-0737583BC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66DE95-51C7-4BC5-B817-36F8C15A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C90B3-9A4D-4AD5-B236-23D969D350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2" descr="剪影蓝 低版本">
            <a:extLst>
              <a:ext uri="{FF2B5EF4-FFF2-40B4-BE49-F238E27FC236}">
                <a16:creationId xmlns:a16="http://schemas.microsoft.com/office/drawing/2014/main" id="{22747329-879D-42DC-A758-9677F8BF61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E544ADD-6BA1-4620-9186-6C6706ED56D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3" name="图片 12" descr="国科大标准Logo横式一（白色）">
            <a:extLst>
              <a:ext uri="{FF2B5EF4-FFF2-40B4-BE49-F238E27FC236}">
                <a16:creationId xmlns:a16="http://schemas.microsoft.com/office/drawing/2014/main" id="{E14D9035-9501-4EC4-BD92-2F8A98969A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99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3C7042-CFA5-411C-B6F7-801866CE5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" y="1211836"/>
            <a:ext cx="10835640" cy="4965127"/>
          </a:xfrm>
        </p:spPr>
        <p:txBody>
          <a:bodyPr>
            <a:normAutofit/>
          </a:bodyPr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28DE7C-7A5D-4990-A6D2-18A182C09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8DE7-6DF2-4135-891A-68191D47F8C6}" type="datetimeFigureOut">
              <a:rPr lang="zh-CN" altLang="en-US" smtClean="0"/>
              <a:t>2026/1/6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440461-0017-450C-A9E7-81BCB0A2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A8E00F-BD73-43E7-BF26-0954CA04A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C90B3-9A4D-4AD5-B236-23D969D350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84860A8-1FD3-4387-9D96-A472DA16B38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9" name="图片 8" descr="国科大标准Logo横式一（白色）">
            <a:extLst>
              <a:ext uri="{FF2B5EF4-FFF2-40B4-BE49-F238E27FC236}">
                <a16:creationId xmlns:a16="http://schemas.microsoft.com/office/drawing/2014/main" id="{A36CCD47-D79C-49AB-A16E-FB98948C41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5334" y="191429"/>
            <a:ext cx="2167622" cy="45714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3286BE2-416E-4025-8859-54EEB498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557" y="199897"/>
            <a:ext cx="9640824" cy="537083"/>
          </a:xfrm>
        </p:spPr>
        <p:txBody>
          <a:bodyPr>
            <a:noAutofit/>
          </a:bodyPr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92400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2DC168-85B4-4073-BABE-05F8A019F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9432" y="1442904"/>
            <a:ext cx="5181600" cy="435133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4811D3-C5EC-40FA-9908-537E8F5C3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3432" y="1442904"/>
            <a:ext cx="5181600" cy="435133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3B6D21-4772-424E-9DC8-3B7C7893B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8DE7-6DF2-4135-891A-68191D47F8C6}" type="datetimeFigureOut">
              <a:rPr lang="zh-CN" altLang="en-US" smtClean="0"/>
              <a:t>2026/1/6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0B2101-A3BC-4FD5-BA4B-1BA047201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B98406-FA16-400B-BB9E-8BE9B076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C90B3-9A4D-4AD5-B236-23D969D350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DB143D91-4BC1-4E3B-B11D-5370A0359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557" y="199897"/>
            <a:ext cx="9640824" cy="537083"/>
          </a:xfrm>
        </p:spPr>
        <p:txBody>
          <a:bodyPr>
            <a:noAutofit/>
          </a:bodyPr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2823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F430B-EC8F-4C75-AA17-0A63D530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868" y="120113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3F3946-B8E4-437D-9CC2-D3903DA0F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7868" y="2025046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C52C36-DD0A-4F57-A5F8-CF3093A19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50280" y="120113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B31FD9-CCAC-430E-9E73-E373138D7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50280" y="2025046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42FD44C-2491-4916-9D2B-7335E68DF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8DE7-6DF2-4135-891A-68191D47F8C6}" type="datetimeFigureOut">
              <a:rPr lang="zh-CN" altLang="en-US" smtClean="0"/>
              <a:t>2026/1/6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044F78A-3A57-406D-BA8B-EF1C6A201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4875EF3-41C4-43C4-A5F3-9B8E935A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C90B3-9A4D-4AD5-B236-23D969D350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80A7B7D-9264-4D20-801A-8DCD5E9BA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557" y="199897"/>
            <a:ext cx="9640824" cy="537083"/>
          </a:xfrm>
        </p:spPr>
        <p:txBody>
          <a:bodyPr>
            <a:noAutofit/>
          </a:bodyPr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50152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399904-A2BF-4031-99DE-83F266D0C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8DE7-6DF2-4135-891A-68191D47F8C6}" type="datetimeFigureOut">
              <a:rPr lang="zh-CN" altLang="en-US" smtClean="0"/>
              <a:t>2026/1/6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943FCC-F48E-4C27-913C-6F57AFB6A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E1F440-96E5-4CED-8C50-6A7B39D71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C90B3-9A4D-4AD5-B236-23D969D350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0CCFBD0-BCA7-489D-9CD0-04E14912606B}"/>
              </a:ext>
            </a:extLst>
          </p:cNvPr>
          <p:cNvSpPr txBox="1">
            <a:spLocks/>
          </p:cNvSpPr>
          <p:nvPr userDrawn="1"/>
        </p:nvSpPr>
        <p:spPr>
          <a:xfrm>
            <a:off x="943557" y="199897"/>
            <a:ext cx="9640824" cy="5370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9029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DAAF77-697D-4892-B38D-3D337BDD0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8DE7-6DF2-4135-891A-68191D47F8C6}" type="datetimeFigureOut">
              <a:rPr lang="zh-CN" altLang="en-US" smtClean="0"/>
              <a:t>2026/1/6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CBDAEBD-CFCE-4478-9B72-7D6F40B20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DDF41E-56D5-4DF6-8065-D18BC0EF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C90B3-9A4D-4AD5-B236-23D969D350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1" descr="国科大标准Logo横式一（蓝色）">
            <a:extLst>
              <a:ext uri="{FF2B5EF4-FFF2-40B4-BE49-F238E27FC236}">
                <a16:creationId xmlns:a16="http://schemas.microsoft.com/office/drawing/2014/main" id="{7B424081-6756-4FF1-B4AC-D988EC082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0874" y="136525"/>
            <a:ext cx="2992068" cy="62698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021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9BCBC-9393-4DD9-B4CC-CEA9DC3F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069974"/>
          </a:xfrm>
        </p:spPr>
        <p:txBody>
          <a:bodyPr anchor="b"/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EE3F72-474B-46CE-ADB9-CDCDCE8C9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3C9F2B-6CC0-446D-B758-FD518375B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E4FA21-DC70-4399-9DBC-5CDD2B14D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8DE7-6DF2-4135-891A-68191D47F8C6}" type="datetimeFigureOut">
              <a:rPr lang="zh-CN" altLang="en-US" smtClean="0"/>
              <a:t>2026/1/6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3FDD3A-1067-4CCA-AAA3-D1C1F903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E00EE9-65BC-4F25-9DF8-10F2ED450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C90B3-9A4D-4AD5-B236-23D969D350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82575E4E-4921-4817-802A-C6FE5F1BA956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92762" y="-38569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01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86A6869-772D-4063-ACD8-E965EB0B9369}"/>
              </a:ext>
            </a:extLst>
          </p:cNvPr>
          <p:cNvSpPr txBox="1">
            <a:spLocks/>
          </p:cNvSpPr>
          <p:nvPr userDrawn="1"/>
        </p:nvSpPr>
        <p:spPr>
          <a:xfrm>
            <a:off x="943557" y="199897"/>
            <a:ext cx="9640824" cy="5370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4222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5476D-72C8-41B1-B108-7817A0401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36320"/>
            <a:ext cx="3932237" cy="10210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CD2980-417A-45C8-9ECD-0173DD77C4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1CCAE4-6E47-4D49-A2E9-7D48D3B4E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870B0A-F596-4D5A-A0ED-E6E87B83D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8DE7-6DF2-4135-891A-68191D47F8C6}" type="datetimeFigureOut">
              <a:rPr lang="zh-CN" altLang="en-US" smtClean="0"/>
              <a:t>2026/1/6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C259E2-81BA-4B20-BCA8-C3909982B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FB0FE2-45F1-467F-B6F3-113F3452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C90B3-9A4D-4AD5-B236-23D969D350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44CD1A7F-5503-4EF7-BCF0-8595E63A44E9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92762" y="-38569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01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A2AD2DC-360A-4F66-8AAB-AE9AAE0E7930}"/>
              </a:ext>
            </a:extLst>
          </p:cNvPr>
          <p:cNvSpPr txBox="1">
            <a:spLocks/>
          </p:cNvSpPr>
          <p:nvPr userDrawn="1"/>
        </p:nvSpPr>
        <p:spPr>
          <a:xfrm>
            <a:off x="943557" y="199897"/>
            <a:ext cx="9640824" cy="5370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18995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2" descr="剪影蓝 低版本">
            <a:extLst>
              <a:ext uri="{FF2B5EF4-FFF2-40B4-BE49-F238E27FC236}">
                <a16:creationId xmlns:a16="http://schemas.microsoft.com/office/drawing/2014/main" id="{EF0165C5-E15F-40F3-A411-4B6956EE0BA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724B451-19CB-47F9-94D8-73106EFE5F61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9" name="图片 18" descr="国科大标准Logo横式一（白色）">
            <a:extLst>
              <a:ext uri="{FF2B5EF4-FFF2-40B4-BE49-F238E27FC236}">
                <a16:creationId xmlns:a16="http://schemas.microsoft.com/office/drawing/2014/main" id="{B88FB915-334B-4BF0-B8F4-298F31E0BCCA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31707C1-1EBC-4815-BA95-D95D5220F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0DD017-0C5B-467F-A261-B172018D4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EA90C7-81CF-48D1-BB54-790EE7D1EF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98DE7-6DF2-4135-891A-68191D47F8C6}" type="datetimeFigureOut">
              <a:rPr lang="zh-CN" altLang="en-US" smtClean="0"/>
              <a:t>2026/1/6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DFC532-81AC-4CF0-8EBE-B420BD9D3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49063-A1F2-460F-AB89-A87630B74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232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470C90B3-9A4D-4AD5-B236-23D969D3506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714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5" descr="剪影居中蓝 低版本">
            <a:extLst>
              <a:ext uri="{FF2B5EF4-FFF2-40B4-BE49-F238E27FC236}">
                <a16:creationId xmlns:a16="http://schemas.microsoft.com/office/drawing/2014/main" id="{016FA038-8F82-4B5A-A573-3F0DAF75F8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53" y="4564099"/>
            <a:ext cx="12190495" cy="377619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8BBC8-D3E9-471D-A73D-1AEA41266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C3A07-CF0C-42B3-867B-FB001CC48401}" type="datetimeFigureOut">
              <a:rPr lang="zh-CN" altLang="en-US" smtClean="0"/>
              <a:t>2026/1/6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F33057-0466-4956-80DD-2D4170E02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F5C35D-A16A-4AF8-B453-651A62301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A98F8-92F4-4906-8011-38EEDCDBE47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31AB08D-C5A8-4DBD-A0D8-24C431FB6098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2CCDB956-EADF-482F-ACF1-EC7313AEE91E}"/>
              </a:ext>
            </a:extLst>
          </p:cNvPr>
          <p:cNvSpPr txBox="1">
            <a:spLocks/>
          </p:cNvSpPr>
          <p:nvPr userDrawn="1"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8D028A27-8CF5-4786-841C-87F1B6CC10B9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0C90B3-9A4D-4AD5-B236-23D969D3506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" descr="国科大标准Logo横式一（蓝色）">
            <a:extLst>
              <a:ext uri="{FF2B5EF4-FFF2-40B4-BE49-F238E27FC236}">
                <a16:creationId xmlns:a16="http://schemas.microsoft.com/office/drawing/2014/main" id="{6B846CCB-FFD4-4FE9-B1BA-6ED71CB4E28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1354" y="272029"/>
            <a:ext cx="2992068" cy="62698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80827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22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25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5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3.xml"/><Relationship Id="rId7" Type="http://schemas.openxmlformats.org/officeDocument/2006/relationships/image" Target="../media/image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8.xml"/><Relationship Id="rId7" Type="http://schemas.openxmlformats.org/officeDocument/2006/relationships/image" Target="../media/image7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9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25.xml"/><Relationship Id="rId7" Type="http://schemas.openxmlformats.org/officeDocument/2006/relationships/image" Target="../media/image7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图片 5" descr="剪影居中蓝 低版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" y="4564099"/>
            <a:ext cx="12190495" cy="377619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01590" y="1429385"/>
            <a:ext cx="11657330" cy="15005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000" b="1" spc="200"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Topic2 Regularization</a:t>
            </a:r>
          </a:p>
          <a:p>
            <a:pPr algn="ctr"/>
            <a:r>
              <a:rPr lang="zh-CN" altLang="en-US" sz="4000" b="1" spc="200"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正则化方法</a:t>
            </a:r>
            <a:endParaRPr lang="en-US" altLang="zh-CN" sz="2800" spc="200" dirty="0">
              <a:latin typeface="Times New Roman" panose="02020603050405020304" charset="0"/>
              <a:ea typeface="+mn-ea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52840" y="3975735"/>
            <a:ext cx="415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latin typeface="+mn-ea"/>
                <a:ea typeface="+mn-ea"/>
                <a:cs typeface="+mn-ea"/>
              </a:rPr>
              <a:t>成员： 高炳州 李双元</a:t>
            </a:r>
            <a:r>
              <a:rPr lang="en-US" altLang="zh-CN" sz="1800" dirty="0">
                <a:latin typeface="+mn-ea"/>
                <a:ea typeface="+mn-ea"/>
                <a:cs typeface="+mn-ea"/>
              </a:rPr>
              <a:t>       2025.1.8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CB08FBF-DC84-466C-8307-76CF328E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Data Augmentation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B177F8-9415-48D8-B535-2160E07D9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基本数据增强操作</a:t>
            </a:r>
            <a:endParaRPr lang="en-US" altLang="zh-CN" dirty="0"/>
          </a:p>
          <a:p>
            <a:r>
              <a:rPr lang="en-US" altLang="zh-CN" dirty="0"/>
              <a:t>Mixup</a:t>
            </a:r>
          </a:p>
          <a:p>
            <a:r>
              <a:rPr lang="en-US" altLang="zh-CN" dirty="0"/>
              <a:t>CutMix</a:t>
            </a:r>
            <a:endParaRPr lang="zh-CN" altLang="en-US" dirty="0"/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F91BA793-7CAA-4461-99D0-66CD90060AC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355" y="-46990"/>
            <a:ext cx="6935470" cy="919480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186704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FCEC9C5-B093-4360-83DD-0FA524EED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数据增强的目的：</a:t>
            </a:r>
            <a:endParaRPr lang="en-US" altLang="zh-CN" dirty="0"/>
          </a:p>
          <a:p>
            <a:pPr lvl="1"/>
            <a:r>
              <a:rPr lang="zh-CN" altLang="en-US" dirty="0"/>
              <a:t>数据集较小时，</a:t>
            </a:r>
            <a:r>
              <a:rPr lang="zh-CN" altLang="en-US" dirty="0">
                <a:solidFill>
                  <a:srgbClr val="FF0000"/>
                </a:solidFill>
              </a:rPr>
              <a:t>补充数据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对输入数据进行变换，使得</a:t>
            </a:r>
            <a:r>
              <a:rPr lang="zh-CN" altLang="en-US" dirty="0">
                <a:solidFill>
                  <a:srgbClr val="FF0000"/>
                </a:solidFill>
              </a:rPr>
              <a:t>模型在变换下保持输出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相当于</a:t>
            </a:r>
            <a:r>
              <a:rPr lang="zh-CN" altLang="en-US" dirty="0">
                <a:solidFill>
                  <a:srgbClr val="FF0000"/>
                </a:solidFill>
              </a:rPr>
              <a:t>在输入中加噪</a:t>
            </a:r>
            <a:r>
              <a:rPr lang="zh-CN" altLang="en-US" dirty="0"/>
              <a:t>，增强对噪声的鲁棒性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5C540D1-576D-4DB8-AEC8-D4C709FBB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Augmentation</a:t>
            </a:r>
            <a:endParaRPr lang="zh-CN" altLang="en-US" dirty="0"/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E5CDEB1F-6913-4D66-9FB4-E2EF4440298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03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245490-E701-40D8-B3A4-6E16DC772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60" y="2652409"/>
            <a:ext cx="7249705" cy="372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0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FCEC9C5-B093-4360-83DD-0FA524EEDA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rgbClr val="FF0000"/>
                </a:solidFill>
              </a:rPr>
              <a:t>Mixup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r>
              <a:rPr lang="zh-CN" altLang="en-US" sz="2400" dirty="0"/>
              <a:t>将两个样本数据直接混合，标签按照混合权重赋予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A11FF49-E631-48B9-9A3C-5D9492214A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CutMix</a:t>
            </a:r>
            <a:r>
              <a:rPr lang="en-US" altLang="zh-CN" sz="2400" dirty="0"/>
              <a:t>:</a:t>
            </a:r>
          </a:p>
          <a:p>
            <a:r>
              <a:rPr lang="zh-CN" altLang="en-US" sz="2400" dirty="0"/>
              <a:t>将两个样本不同部分拼接为新样本，标签按照比例赋予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5C540D1-576D-4DB8-AEC8-D4C709FBB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Augmentation</a:t>
            </a:r>
            <a:endParaRPr lang="zh-CN" altLang="en-US" dirty="0"/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E5CDEB1F-6913-4D66-9FB4-E2EF4440298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016037-3CE9-47AA-A5BC-8FDF54BA2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2" y="2615921"/>
            <a:ext cx="5166009" cy="18912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FEAD09F-2326-4BB0-B1C0-737D1E960D5C}"/>
              </a:ext>
            </a:extLst>
          </p:cNvPr>
          <p:cNvSpPr txBox="1"/>
          <p:nvPr/>
        </p:nvSpPr>
        <p:spPr>
          <a:xfrm>
            <a:off x="884272" y="4519584"/>
            <a:ext cx="1415504" cy="777457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dirty="0">
                <a:ln w="19050"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Label Cat</a:t>
            </a:r>
            <a:r>
              <a:rPr lang="zh-CN" altLang="en-US" dirty="0">
                <a:ln w="19050"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：</a:t>
            </a:r>
            <a:endParaRPr lang="en-US" altLang="zh-CN" dirty="0">
              <a:ln w="19050">
                <a:noFill/>
              </a:ln>
              <a:latin typeface="微软雅黑" panose="020B0503020204020204" pitchFamily="34" charset="-122"/>
              <a:ea typeface="微软雅黑" panose="020B0503020204020204" pitchFamily="34" charset="-122"/>
              <a:cs typeface="Bauhaus 93" panose="04030905020B02020C02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i="0" dirty="0">
                <a:ln w="1905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[…,0,1,…]</a:t>
            </a:r>
            <a:endParaRPr lang="zh-CN" altLang="en-US" i="0" dirty="0">
              <a:ln w="1905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auhaus 93" panose="04030905020B02020C0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27C1A5-BE2E-487D-A7DD-73A9E68BF20B}"/>
              </a:ext>
            </a:extLst>
          </p:cNvPr>
          <p:cNvSpPr txBox="1"/>
          <p:nvPr/>
        </p:nvSpPr>
        <p:spPr>
          <a:xfrm>
            <a:off x="2576949" y="4507879"/>
            <a:ext cx="1515764" cy="777457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dirty="0">
                <a:ln w="19050"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Label Dog</a:t>
            </a:r>
            <a:r>
              <a:rPr lang="zh-CN" altLang="en-US" dirty="0">
                <a:ln w="19050"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：</a:t>
            </a:r>
            <a:endParaRPr lang="en-US" altLang="zh-CN" dirty="0">
              <a:ln w="19050">
                <a:noFill/>
              </a:ln>
              <a:latin typeface="微软雅黑" panose="020B0503020204020204" pitchFamily="34" charset="-122"/>
              <a:ea typeface="微软雅黑" panose="020B0503020204020204" pitchFamily="34" charset="-122"/>
              <a:cs typeface="Bauhaus 93" panose="04030905020B02020C02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i="0" dirty="0">
                <a:ln w="1905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[…,1,0,…]</a:t>
            </a:r>
            <a:endParaRPr lang="zh-CN" altLang="en-US" i="0" dirty="0">
              <a:ln w="1905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auhaus 93" panose="04030905020B02020C0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34C8978-975D-4E21-9926-2A06A00C4064}"/>
              </a:ext>
            </a:extLst>
          </p:cNvPr>
          <p:cNvSpPr txBox="1"/>
          <p:nvPr/>
        </p:nvSpPr>
        <p:spPr>
          <a:xfrm>
            <a:off x="4231300" y="4528600"/>
            <a:ext cx="1598449" cy="777457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dirty="0">
                <a:ln w="19050"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Label Mixup</a:t>
            </a:r>
            <a:r>
              <a:rPr lang="zh-CN" altLang="en-US" dirty="0">
                <a:ln w="19050"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：</a:t>
            </a:r>
            <a:endParaRPr lang="en-US" altLang="zh-CN" dirty="0">
              <a:ln w="19050">
                <a:noFill/>
              </a:ln>
              <a:latin typeface="微软雅黑" panose="020B0503020204020204" pitchFamily="34" charset="-122"/>
              <a:ea typeface="微软雅黑" panose="020B0503020204020204" pitchFamily="34" charset="-122"/>
              <a:cs typeface="Bauhaus 93" panose="04030905020B02020C02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i="0" dirty="0">
                <a:ln w="1905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[…,0.5,0.5,…]</a:t>
            </a:r>
            <a:endParaRPr lang="zh-CN" altLang="en-US" i="0" dirty="0">
              <a:ln w="1905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auhaus 93" panose="04030905020B02020C02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CCD9850-39C8-4148-B7F3-F78A9380A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84" y="2596151"/>
            <a:ext cx="5105648" cy="187520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5C78AEC-AB06-48C2-B41F-D1B8AC8012A2}"/>
              </a:ext>
            </a:extLst>
          </p:cNvPr>
          <p:cNvSpPr txBox="1"/>
          <p:nvPr/>
        </p:nvSpPr>
        <p:spPr>
          <a:xfrm>
            <a:off x="6455482" y="4510568"/>
            <a:ext cx="1415504" cy="777457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dirty="0">
                <a:ln w="19050"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Label Cat</a:t>
            </a:r>
            <a:r>
              <a:rPr lang="zh-CN" altLang="en-US" dirty="0">
                <a:ln w="19050"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：</a:t>
            </a:r>
            <a:endParaRPr lang="en-US" altLang="zh-CN" dirty="0">
              <a:ln w="19050">
                <a:noFill/>
              </a:ln>
              <a:latin typeface="微软雅黑" panose="020B0503020204020204" pitchFamily="34" charset="-122"/>
              <a:ea typeface="微软雅黑" panose="020B0503020204020204" pitchFamily="34" charset="-122"/>
              <a:cs typeface="Bauhaus 93" panose="04030905020B02020C02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i="0" dirty="0">
                <a:ln w="1905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[…,0,1,…]</a:t>
            </a:r>
            <a:endParaRPr lang="zh-CN" altLang="en-US" i="0" dirty="0">
              <a:ln w="1905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auhaus 93" panose="04030905020B02020C02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12E2E5A-CE90-4831-BADC-CE352E60BCEB}"/>
              </a:ext>
            </a:extLst>
          </p:cNvPr>
          <p:cNvSpPr txBox="1"/>
          <p:nvPr/>
        </p:nvSpPr>
        <p:spPr>
          <a:xfrm>
            <a:off x="8148159" y="4498863"/>
            <a:ext cx="1515764" cy="777457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dirty="0">
                <a:ln w="19050"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Label Dog</a:t>
            </a:r>
            <a:r>
              <a:rPr lang="zh-CN" altLang="en-US" dirty="0">
                <a:ln w="19050"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：</a:t>
            </a:r>
            <a:endParaRPr lang="en-US" altLang="zh-CN" dirty="0">
              <a:ln w="19050">
                <a:noFill/>
              </a:ln>
              <a:latin typeface="微软雅黑" panose="020B0503020204020204" pitchFamily="34" charset="-122"/>
              <a:ea typeface="微软雅黑" panose="020B0503020204020204" pitchFamily="34" charset="-122"/>
              <a:cs typeface="Bauhaus 93" panose="04030905020B02020C02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i="0" dirty="0">
                <a:ln w="1905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[…,1,0,…]</a:t>
            </a:r>
            <a:endParaRPr lang="zh-CN" altLang="en-US" i="0" dirty="0">
              <a:ln w="1905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auhaus 93" panose="04030905020B02020C0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13C31D-9886-441A-9171-180AC71BBDB4}"/>
              </a:ext>
            </a:extLst>
          </p:cNvPr>
          <p:cNvSpPr txBox="1"/>
          <p:nvPr/>
        </p:nvSpPr>
        <p:spPr>
          <a:xfrm>
            <a:off x="9802510" y="4519584"/>
            <a:ext cx="1834572" cy="777457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dirty="0">
                <a:ln w="19050"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Label CutMix</a:t>
            </a:r>
            <a:r>
              <a:rPr lang="zh-CN" altLang="en-US" dirty="0">
                <a:ln w="19050"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：</a:t>
            </a:r>
            <a:endParaRPr lang="en-US" altLang="zh-CN" dirty="0">
              <a:ln w="19050">
                <a:noFill/>
              </a:ln>
              <a:latin typeface="微软雅黑" panose="020B0503020204020204" pitchFamily="34" charset="-122"/>
              <a:ea typeface="微软雅黑" panose="020B0503020204020204" pitchFamily="34" charset="-122"/>
              <a:cs typeface="Bauhaus 93" panose="04030905020B02020C02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i="0" dirty="0">
                <a:ln w="1905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[…,0.3,0.7,…]</a:t>
            </a:r>
            <a:endParaRPr lang="zh-CN" altLang="en-US" i="0" dirty="0">
              <a:ln w="1905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auhaus 93" panose="04030905020B02020C0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0FC4E61-51F0-4576-8817-008A9C39799B}"/>
              </a:ext>
            </a:extLst>
          </p:cNvPr>
          <p:cNvSpPr txBox="1"/>
          <p:nvPr/>
        </p:nvSpPr>
        <p:spPr>
          <a:xfrm>
            <a:off x="2370961" y="5449429"/>
            <a:ext cx="4150468" cy="597921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 b="1" i="1" u="sng" dirty="0">
                <a:ln w="19050">
                  <a:noFill/>
                </a:ln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学习不同类别转变关系</a:t>
            </a:r>
          </a:p>
        </p:txBody>
      </p:sp>
    </p:spTree>
    <p:extLst>
      <p:ext uri="{BB962C8B-B14F-4D97-AF65-F5344CB8AC3E}">
        <p14:creationId xmlns:p14="http://schemas.microsoft.com/office/powerpoint/2010/main" val="673560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5C540D1-576D-4DB8-AEC8-D4C709FBB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Noise Robustness</a:t>
            </a: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23E260B-9286-42FD-9031-12CB64930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权重加噪</a:t>
            </a:r>
            <a:endParaRPr lang="en-US" altLang="zh-CN" dirty="0"/>
          </a:p>
          <a:p>
            <a:r>
              <a:rPr lang="zh-CN" altLang="en-US" dirty="0"/>
              <a:t>输出加噪（</a:t>
            </a:r>
            <a:r>
              <a:rPr lang="en-US" altLang="zh-CN" dirty="0"/>
              <a:t>Label Smoothing</a:t>
            </a:r>
            <a:r>
              <a:rPr lang="zh-CN" altLang="en-US" dirty="0"/>
              <a:t>）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F9940D94-76FA-4E44-A1C9-F4A0BE9D8DC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355" y="-46990"/>
            <a:ext cx="6935470" cy="919480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2206727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DA4C877-F717-4834-8430-EC70D71F4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4.1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权重加噪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/>
                  <a:t>在权重中加入噪声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，目标函数变为：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将输出关于权重泰勒展开，化简得到：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相当于在目标函数中加入正则项。</a:t>
                </a:r>
                <a:endParaRPr lang="en-US" altLang="zh-CN" dirty="0"/>
              </a:p>
              <a:p>
                <a:r>
                  <a:rPr lang="zh-CN" altLang="en-US" dirty="0"/>
                  <a:t>结果：优化后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目标函数关于参数微扰不敏感</a:t>
                </a:r>
                <a:r>
                  <a:rPr lang="zh-CN" altLang="en-US" dirty="0"/>
                  <a:t>，即更新至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平坦极小值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DA4C877-F717-4834-8430-EC70D71F4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731" t="-1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>
            <a:extLst>
              <a:ext uri="{FF2B5EF4-FFF2-40B4-BE49-F238E27FC236}">
                <a16:creationId xmlns:a16="http://schemas.microsoft.com/office/drawing/2014/main" id="{D9F5E816-5945-491E-93B9-4EB03A84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Noise Robustness</a:t>
            </a:r>
            <a:endParaRPr lang="zh-CN" altLang="en-US" dirty="0"/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37CCF3D9-569B-4D70-B582-B541AD85CE8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04</a:t>
            </a:r>
          </a:p>
        </p:txBody>
      </p:sp>
      <p:pic>
        <p:nvPicPr>
          <p:cNvPr id="10" name="图片 9" descr="\documentclass{article}&#10;\usepackage{amsmath}&#10;\pagestyle{empty}&#10;\usepackage{bbold}&#10;\begin{document}&#10;&#10;$$\tilde{E}_W = \mathbb{E}_{\mathbf{x}, y, \boldsymbol{\epsilon}_W} \left[ (\hat{y}(\mathbf{x}; \mathbf{w} + \boldsymbol{\epsilon}_W) - y)^2 \right]$$&#10;&#10;&#10;\end{document}" title="IguanaTex Picture Display">
            <a:extLst>
              <a:ext uri="{FF2B5EF4-FFF2-40B4-BE49-F238E27FC236}">
                <a16:creationId xmlns:a16="http://schemas.microsoft.com/office/drawing/2014/main" id="{EDBA53B7-13FE-4AE8-AEAB-5963D05519E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683" y="2345446"/>
            <a:ext cx="4778056" cy="385829"/>
          </a:xfrm>
          <a:prstGeom prst="rect">
            <a:avLst/>
          </a:prstGeom>
        </p:spPr>
      </p:pic>
      <p:pic>
        <p:nvPicPr>
          <p:cNvPr id="16" name="图片 15" descr="\documentclass{article}&#10;\usepackage{amsmath}&#10;\pagestyle{empty}&#10;\usepackage{bbold}&#10;\begin{document}&#10;&#10;$$\tilde{E}_W \approx \underbrace{\mathbb{E}_{\mathbf{x}, y} [(\hat{y}(\mathbf{x}; \mathbf{w}) - y)^2]}_{E_{original}} + \underbrace{\eta \mathbb{E}_{\mathbf{x}} [\|\nabla_{\mathbf{w}} \hat{y}(\mathbf{x})\|^2]}_{\text{Regularization Term}} \quad$$&#10;&#10;&#10;\end{document}" title="IguanaTex Picture Display">
            <a:extLst>
              <a:ext uri="{FF2B5EF4-FFF2-40B4-BE49-F238E27FC236}">
                <a16:creationId xmlns:a16="http://schemas.microsoft.com/office/drawing/2014/main" id="{D4728DE1-8D1C-4C93-A630-6C8FF1D173F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65" y="3496280"/>
            <a:ext cx="6005029" cy="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6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DA4C877-F717-4834-8430-EC70D71F4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4.2 </a:t>
                </a:r>
                <a:r>
                  <a:rPr lang="zh-CN" altLang="en-US" dirty="0"/>
                  <a:t>输出加噪（</a:t>
                </a:r>
                <a:r>
                  <a:rPr lang="en-US" altLang="zh-CN" dirty="0"/>
                  <a:t>Label Smoothing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一般分类任务采用“</a:t>
                </a:r>
                <a:r>
                  <a:rPr lang="en-US" altLang="zh-CN" dirty="0"/>
                  <a:t>one-hot</a:t>
                </a:r>
                <a:r>
                  <a:rPr lang="zh-CN" altLang="en-US" dirty="0"/>
                  <a:t>”标签</a:t>
                </a:r>
                <a:r>
                  <a:rPr lang="en-US" altLang="zh-CN" dirty="0"/>
                  <a:t>:</a:t>
                </a:r>
              </a:p>
              <a:p>
                <a:pPr lvl="1"/>
                <a:r>
                  <a:rPr lang="zh-CN" altLang="en-US" dirty="0"/>
                  <a:t>标签出错会影响模型性能；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学习后模型预测值变得极端；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>
                    <a:solidFill>
                      <a:srgbClr val="FF0000"/>
                    </a:solidFill>
                  </a:rPr>
                  <a:t>Label Smoothing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solidFill>
                      <a:srgbClr val="00B050"/>
                    </a:solidFill>
                  </a:rPr>
                  <a:t>分类任务</a:t>
                </a:r>
                <a:r>
                  <a:rPr lang="zh-CN" altLang="en-US" dirty="0"/>
                  <a:t>标签中的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分别换为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作用：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有效避免模型过于极端与自信；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增加了偏差，进而降低了方差，能够提高模型性能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DA4C877-F717-4834-8430-EC70D71F4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731" t="-1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>
            <a:extLst>
              <a:ext uri="{FF2B5EF4-FFF2-40B4-BE49-F238E27FC236}">
                <a16:creationId xmlns:a16="http://schemas.microsoft.com/office/drawing/2014/main" id="{D9F5E816-5945-491E-93B9-4EB03A84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Noise Robustness</a:t>
            </a:r>
            <a:endParaRPr lang="zh-CN" altLang="en-US" dirty="0"/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37CCF3D9-569B-4D70-B582-B541AD85CE8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04</a:t>
            </a:r>
          </a:p>
        </p:txBody>
      </p:sp>
      <p:pic>
        <p:nvPicPr>
          <p:cNvPr id="3" name="图片 2" descr="\documentclass{article}&#10;\usepackage{amsmath}&#10;\pagestyle{empty}&#10;\begin{document}&#10;&#10;$$[1, \underbrace{0,...,0}_{k-1} ]$$&#10;&#10;&#10;\end{document}" title="IguanaTex Picture Display">
            <a:extLst>
              <a:ext uri="{FF2B5EF4-FFF2-40B4-BE49-F238E27FC236}">
                <a16:creationId xmlns:a16="http://schemas.microsoft.com/office/drawing/2014/main" id="{06CD3CD9-EC02-4A32-9929-8EC9EC6394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916" y="1722877"/>
            <a:ext cx="1212343" cy="705828"/>
          </a:xfrm>
          <a:prstGeom prst="rect">
            <a:avLst/>
          </a:prstGeom>
        </p:spPr>
      </p:pic>
      <p:pic>
        <p:nvPicPr>
          <p:cNvPr id="8" name="图片 7" descr="\documentclass{article}&#10;\usepackage{amsmath}&#10;\pagestyle{empty}&#10;\begin{document}&#10;&#10;$$[1-\epsilon, \underbrace{\frac{\epsilon}{k-1},...,\frac{\epsilon}{k-1}}_{k-1}]$$&#10;&#10;&#10;\end{document}" title="IguanaTex Picture Display">
            <a:extLst>
              <a:ext uri="{FF2B5EF4-FFF2-40B4-BE49-F238E27FC236}">
                <a16:creationId xmlns:a16="http://schemas.microsoft.com/office/drawing/2014/main" id="{EDEC7A05-9F3D-4A54-836B-1553020108D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25" y="3577617"/>
            <a:ext cx="2927543" cy="9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68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7948BCD-AFD6-4464-B715-59F455641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Model Averaging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28CCAF-34A6-452B-BAD8-193B19CFB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Ensemble Methods</a:t>
            </a:r>
          </a:p>
          <a:p>
            <a:r>
              <a:rPr lang="en-US" altLang="zh-CN" dirty="0"/>
              <a:t>Bootstrap/Bagging</a:t>
            </a:r>
            <a:r>
              <a:rPr lang="zh-CN" altLang="en-US" dirty="0"/>
              <a:t>，</a:t>
            </a:r>
            <a:r>
              <a:rPr lang="en-US" altLang="zh-CN" dirty="0"/>
              <a:t>Boosting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Droupout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4B814B23-4297-4A47-8A77-C0129088AC7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355" y="-46990"/>
            <a:ext cx="6935470" cy="919480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1778511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D14FFDC-4D03-4165-B16F-EA2E35225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5.1 </a:t>
                </a:r>
                <a:r>
                  <a:rPr lang="zh-CN" altLang="en-US" dirty="0"/>
                  <a:t>集成学习</a:t>
                </a:r>
                <a:endParaRPr lang="en-US" altLang="zh-CN" dirty="0"/>
              </a:p>
              <a:p>
                <a:r>
                  <a:rPr lang="zh-CN" altLang="en-US" dirty="0"/>
                  <a:t>对于一个任务，平均多个模型的结果：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不同模型可以代表不同算法，一般是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同一算法使用不同数据集训练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b="1" i="1" dirty="0">
                    <a:solidFill>
                      <a:srgbClr val="00B050"/>
                    </a:solidFill>
                  </a:rPr>
                  <a:t>1. Bootstrap/Bagging</a:t>
                </a:r>
              </a:p>
              <a:p>
                <a:r>
                  <a:rPr lang="zh-CN" altLang="en-US" sz="2200" dirty="0"/>
                  <a:t>原始数据集包括</a:t>
                </a:r>
                <a:r>
                  <a:rPr lang="en-US" altLang="zh-CN" sz="2200" dirty="0"/>
                  <a:t>N</a:t>
                </a:r>
                <a:r>
                  <a:rPr lang="zh-CN" altLang="en-US" sz="2200" dirty="0"/>
                  <a:t>个样本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CN" sz="220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2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200" dirty="0"/>
                  <a:t>，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有放回地</a:t>
                </a:r>
                <a:r>
                  <a:rPr lang="zh-CN" altLang="en-US" sz="2200" dirty="0"/>
                  <a:t>从中选择</a:t>
                </a:r>
                <a:r>
                  <a:rPr lang="en-US" altLang="zh-CN" sz="2200" dirty="0"/>
                  <a:t>N</a:t>
                </a:r>
                <a:r>
                  <a:rPr lang="zh-CN" altLang="en-US" sz="2200" dirty="0"/>
                  <a:t>个样本构成子集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altLang="zh-CN" sz="2200" dirty="0"/>
              </a:p>
              <a:p>
                <a:r>
                  <a:rPr lang="zh-CN" altLang="en-US" sz="2200" dirty="0"/>
                  <a:t>重复</a:t>
                </a:r>
                <a:r>
                  <a:rPr lang="en-US" altLang="zh-CN" sz="2200" dirty="0"/>
                  <a:t>M</a:t>
                </a:r>
                <a:r>
                  <a:rPr lang="zh-CN" altLang="en-US" sz="2200" dirty="0"/>
                  <a:t>次即可得到</a:t>
                </a:r>
                <a:r>
                  <a:rPr lang="en-US" altLang="zh-CN" sz="2200" dirty="0"/>
                  <a:t>M</a:t>
                </a:r>
                <a:r>
                  <a:rPr lang="zh-CN" altLang="en-US" sz="2200" dirty="0"/>
                  <a:t>个不同的数据集</a:t>
                </a:r>
                <a:endParaRPr lang="en-US" altLang="zh-CN" sz="2200" dirty="0"/>
              </a:p>
              <a:p>
                <a:r>
                  <a:rPr lang="zh-CN" altLang="en-US" dirty="0"/>
                  <a:t>理论上综合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个模型的结果误差为单个模型误差的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倍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D14FFDC-4D03-4165-B16F-EA2E35225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844" t="-1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>
            <a:extLst>
              <a:ext uri="{FF2B5EF4-FFF2-40B4-BE49-F238E27FC236}">
                <a16:creationId xmlns:a16="http://schemas.microsoft.com/office/drawing/2014/main" id="{7939BF26-B95A-4298-87C3-67D51B60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Averaging</a:t>
            </a:r>
            <a:endParaRPr lang="zh-CN" altLang="en-US" dirty="0"/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B48AA8DF-5265-4ACC-A07E-1E231B54435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05</a:t>
            </a:r>
          </a:p>
        </p:txBody>
      </p:sp>
      <p:pic>
        <p:nvPicPr>
          <p:cNvPr id="8" name="图片 7" descr="\documentclass{article}&#10;\usepackage{amsmath}&#10;\pagestyle{empty}&#10;\begin{document}&#10;&#10;$$p(y|x)=\frac{1}{L}\sum_{l=1}^Lp_l(y|x)$$&#10;&#10;&#10;&#10;\end{document}" title="IguanaTex Picture Display">
            <a:extLst>
              <a:ext uri="{FF2B5EF4-FFF2-40B4-BE49-F238E27FC236}">
                <a16:creationId xmlns:a16="http://schemas.microsoft.com/office/drawing/2014/main" id="{A01F76FB-5094-4CC1-B80B-80D32A01E96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23" y="2118468"/>
            <a:ext cx="2909257" cy="89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41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D14FFDC-4D03-4165-B16F-EA2E35225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集成学习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1" i="1" dirty="0">
                <a:solidFill>
                  <a:srgbClr val="00B050"/>
                </a:solidFill>
              </a:rPr>
              <a:t>2. Boosting</a:t>
            </a:r>
            <a:r>
              <a:rPr lang="zh-CN" altLang="en-US" b="1" i="1" dirty="0">
                <a:solidFill>
                  <a:srgbClr val="00B050"/>
                </a:solidFill>
              </a:rPr>
              <a:t>：</a:t>
            </a:r>
            <a:endParaRPr lang="en-US" altLang="zh-CN" b="1" i="1" dirty="0">
              <a:solidFill>
                <a:srgbClr val="00B050"/>
              </a:solidFill>
            </a:endParaRPr>
          </a:p>
          <a:p>
            <a:r>
              <a:rPr lang="zh-CN" altLang="en-US" dirty="0"/>
              <a:t>该方法聚合多个简单分类器，并且</a:t>
            </a:r>
            <a:r>
              <a:rPr lang="zh-CN" altLang="en-US" dirty="0">
                <a:solidFill>
                  <a:srgbClr val="FF0000"/>
                </a:solidFill>
              </a:rPr>
              <a:t>分类器逐个训练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对训练集中</a:t>
            </a:r>
            <a:r>
              <a:rPr lang="zh-CN" altLang="en-US" dirty="0">
                <a:solidFill>
                  <a:srgbClr val="FF0000"/>
                </a:solidFill>
              </a:rPr>
              <a:t>不同样本加权</a:t>
            </a:r>
            <a:r>
              <a:rPr lang="zh-CN" altLang="en-US" dirty="0"/>
              <a:t>，权重取决于上个分类器表现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939BF26-B95A-4298-87C3-67D51B60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Averaging</a:t>
            </a:r>
            <a:endParaRPr lang="zh-CN" altLang="en-US" dirty="0"/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B48AA8DF-5265-4ACC-A07E-1E231B54435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48CDC0A-F843-41DC-A07E-8FAF97BF8ABA}"/>
                  </a:ext>
                </a:extLst>
              </p:cNvPr>
              <p:cNvSpPr txBox="1"/>
              <p:nvPr/>
            </p:nvSpPr>
            <p:spPr>
              <a:xfrm>
                <a:off x="465556" y="3525199"/>
                <a:ext cx="2050665" cy="853567"/>
              </a:xfrm>
              <a:prstGeom prst="rect">
                <a:avLst/>
              </a:prstGeom>
              <a:noFill/>
              <a:ln w="12700" cmpd="sng">
                <a:noFill/>
                <a:prstDash val="solid"/>
              </a:ln>
              <a:effectLst>
                <a:outerShdw dist="63500" dir="2700000" algn="tl" rotWithShape="0">
                  <a:schemeClr val="bg1">
                    <a:alpha val="100000"/>
                  </a:schemeClr>
                </a:outerShdw>
              </a:effectLst>
            </p:spPr>
            <p:txBody>
              <a:bodyPr wrap="square" rtlCol="0" anchor="t" anchorCtr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2000" dirty="0">
                    <a:ln w="19050">
                      <a:noFill/>
                    </a:ln>
                    <a:latin typeface="微软雅黑" panose="020B0503020204020204" pitchFamily="34" charset="-122"/>
                    <a:ea typeface="微软雅黑" panose="020B0503020204020204" pitchFamily="34" charset="-122"/>
                    <a:cs typeface="Bauhaus 93" panose="04030905020B02020C02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n w="19050">
                          <a:noFill/>
                        </a:ln>
                        <a:latin typeface="Cambria Math" panose="02040503050406030204" pitchFamily="18" charset="0"/>
                        <a:ea typeface="微软雅黑" panose="020B0503020204020204" pitchFamily="34" charset="-122"/>
                        <a:cs typeface="Bauhaus 93" panose="04030905020B02020C02" charset="0"/>
                      </a:rPr>
                      <m:t>𝑘</m:t>
                    </m:r>
                    <m:r>
                      <a:rPr lang="en-US" altLang="zh-CN" sz="2000" b="0" i="1" smtClean="0">
                        <a:ln w="19050">
                          <a:noFill/>
                        </a:ln>
                        <a:latin typeface="Cambria Math" panose="02040503050406030204" pitchFamily="18" charset="0"/>
                        <a:ea typeface="微软雅黑" panose="020B0503020204020204" pitchFamily="34" charset="-122"/>
                        <a:cs typeface="Bauhaus 93" panose="04030905020B02020C02" charset="0"/>
                      </a:rPr>
                      <m:t>−1</m:t>
                    </m:r>
                  </m:oMath>
                </a14:m>
                <a:r>
                  <a:rPr lang="zh-CN" altLang="en-US" sz="2000" i="0" dirty="0">
                    <a:ln w="19050">
                      <a:noFill/>
                    </a:ln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Bauhaus 93" panose="04030905020B02020C02" charset="0"/>
                  </a:rPr>
                  <a:t>个分类器训练结束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48CDC0A-F843-41DC-A07E-8FAF97BF8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56" y="3525199"/>
                <a:ext cx="2050665" cy="853567"/>
              </a:xfrm>
              <a:prstGeom prst="rect">
                <a:avLst/>
              </a:prstGeom>
              <a:blipFill>
                <a:blip r:embed="rId3"/>
                <a:stretch>
                  <a:fillRect l="-1961"/>
                </a:stretch>
              </a:blipFill>
              <a:ln w="12700" cmpd="sng">
                <a:noFill/>
                <a:prstDash val="solid"/>
              </a:ln>
              <a:effectLst>
                <a:outerShdw dist="63500" dir="2700000" algn="tl" rotWithShape="0">
                  <a:schemeClr val="bg1">
                    <a:alpha val="10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ABFB135F-89B5-43D8-AAA0-3E3B65836D53}"/>
              </a:ext>
            </a:extLst>
          </p:cNvPr>
          <p:cNvSpPr txBox="1"/>
          <p:nvPr/>
        </p:nvSpPr>
        <p:spPr>
          <a:xfrm>
            <a:off x="3359287" y="3151763"/>
            <a:ext cx="3728936" cy="165378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i="0" dirty="0">
                <a:ln w="1905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根据上一个分类器结果对样本赋予权重：</a:t>
            </a:r>
            <a:endParaRPr lang="en-US" altLang="zh-CN" sz="2000" i="0" dirty="0">
              <a:ln w="1905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auhaus 93" panose="04030905020B02020C02" charset="0"/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n w="19050">
                  <a:noFill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未正确分类样本：高权重</a:t>
            </a:r>
            <a:endParaRPr lang="en-US" altLang="zh-CN" sz="2000" dirty="0">
              <a:ln w="19050">
                <a:noFill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auhaus 93" panose="04030905020B02020C02" charset="0"/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i="0" dirty="0">
                <a:ln w="19050">
                  <a:noFill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正确分类样本：低权重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8CA8F26-4045-474A-9085-C0B4172F00F9}"/>
                  </a:ext>
                </a:extLst>
              </p:cNvPr>
              <p:cNvSpPr txBox="1"/>
              <p:nvPr/>
            </p:nvSpPr>
            <p:spPr>
              <a:xfrm>
                <a:off x="7691336" y="3551872"/>
                <a:ext cx="2619983" cy="853567"/>
              </a:xfrm>
              <a:prstGeom prst="rect">
                <a:avLst/>
              </a:prstGeom>
              <a:noFill/>
              <a:ln w="12700" cmpd="sng">
                <a:noFill/>
                <a:prstDash val="solid"/>
              </a:ln>
              <a:effectLst>
                <a:outerShdw dist="63500" dir="2700000" algn="tl" rotWithShape="0">
                  <a:schemeClr val="bg1">
                    <a:alpha val="100000"/>
                  </a:schemeClr>
                </a:outerShdw>
              </a:effectLst>
            </p:spPr>
            <p:txBody>
              <a:bodyPr wrap="square" rtlCol="0" anchor="t" anchorCtr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2000" i="0" dirty="0">
                    <a:ln w="19050">
                      <a:noFill/>
                    </a:ln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Bauhaus 93" panose="04030905020B02020C02" charset="0"/>
                  </a:rPr>
                  <a:t>使用加权训练集训练第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n w="19050"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Bauhaus 93" panose="04030905020B02020C02" charset="0"/>
                      </a:rPr>
                      <m:t>𝑘</m:t>
                    </m:r>
                  </m:oMath>
                </a14:m>
                <a:r>
                  <a:rPr lang="zh-CN" altLang="en-US" sz="2000" i="0" dirty="0">
                    <a:ln w="19050">
                      <a:noFill/>
                    </a:ln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Bauhaus 93" panose="04030905020B02020C02" charset="0"/>
                  </a:rPr>
                  <a:t>个分类器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8CA8F26-4045-474A-9085-C0B4172F0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336" y="3551872"/>
                <a:ext cx="2619983" cy="853567"/>
              </a:xfrm>
              <a:prstGeom prst="rect">
                <a:avLst/>
              </a:prstGeom>
              <a:blipFill>
                <a:blip r:embed="rId4"/>
                <a:stretch>
                  <a:fillRect l="-1818"/>
                </a:stretch>
              </a:blipFill>
              <a:ln w="12700" cmpd="sng">
                <a:noFill/>
                <a:prstDash val="solid"/>
              </a:ln>
              <a:effectLst>
                <a:outerShdw dist="63500" dir="2700000" algn="tl" rotWithShape="0">
                  <a:schemeClr val="bg1">
                    <a:alpha val="10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右 7">
            <a:extLst>
              <a:ext uri="{FF2B5EF4-FFF2-40B4-BE49-F238E27FC236}">
                <a16:creationId xmlns:a16="http://schemas.microsoft.com/office/drawing/2014/main" id="{6FA400DB-8E73-440E-9664-1D56BB7AE5C0}"/>
              </a:ext>
            </a:extLst>
          </p:cNvPr>
          <p:cNvSpPr/>
          <p:nvPr/>
        </p:nvSpPr>
        <p:spPr>
          <a:xfrm>
            <a:off x="2636195" y="3786611"/>
            <a:ext cx="577174" cy="330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0EA51187-778D-47F3-B89E-A1F140810261}"/>
              </a:ext>
            </a:extLst>
          </p:cNvPr>
          <p:cNvSpPr/>
          <p:nvPr/>
        </p:nvSpPr>
        <p:spPr>
          <a:xfrm>
            <a:off x="7029047" y="3813284"/>
            <a:ext cx="577174" cy="330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3F39518A-3918-451E-B4BA-5EBFC44A5E45}"/>
              </a:ext>
            </a:extLst>
          </p:cNvPr>
          <p:cNvSpPr/>
          <p:nvPr/>
        </p:nvSpPr>
        <p:spPr>
          <a:xfrm>
            <a:off x="10396434" y="3813284"/>
            <a:ext cx="577174" cy="330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C41246-2F6B-4AF2-A74F-C65F30BEEBD6}"/>
              </a:ext>
            </a:extLst>
          </p:cNvPr>
          <p:cNvSpPr txBox="1"/>
          <p:nvPr/>
        </p:nvSpPr>
        <p:spPr>
          <a:xfrm>
            <a:off x="11016209" y="3635123"/>
            <a:ext cx="566069" cy="525657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i="0" dirty="0">
                <a:ln w="1905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…</a:t>
            </a:r>
            <a:endParaRPr lang="zh-CN" altLang="en-US" sz="2400" i="0" dirty="0">
              <a:ln w="1905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auhaus 93" panose="04030905020B02020C0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A89E8E-BA4F-434C-ACF6-C6B9B042B14A}"/>
              </a:ext>
            </a:extLst>
          </p:cNvPr>
          <p:cNvSpPr txBox="1"/>
          <p:nvPr/>
        </p:nvSpPr>
        <p:spPr>
          <a:xfrm>
            <a:off x="897438" y="4976017"/>
            <a:ext cx="7896365" cy="525657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 i="0" dirty="0">
                <a:ln w="19050">
                  <a:noFill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缺点：多次训练，多次推理</a:t>
            </a:r>
          </a:p>
        </p:txBody>
      </p:sp>
    </p:spTree>
    <p:extLst>
      <p:ext uri="{BB962C8B-B14F-4D97-AF65-F5344CB8AC3E}">
        <p14:creationId xmlns:p14="http://schemas.microsoft.com/office/powerpoint/2010/main" val="285085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D14FFDC-4D03-4165-B16F-EA2E35225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5.2 Dropout</a:t>
                </a:r>
              </a:p>
              <a:p>
                <a:r>
                  <a:rPr lang="zh-CN" altLang="en-US" dirty="0"/>
                  <a:t>在训练过程中，从神经网络中随机地删除部分节点及其连接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允许舍弃输入以及隐藏元，不舍弃输出节点</a:t>
                </a:r>
                <a:endParaRPr lang="en-US" altLang="zh-CN" dirty="0"/>
              </a:p>
              <a:p>
                <a:r>
                  <a:rPr lang="zh-CN" altLang="en-US" dirty="0"/>
                  <a:t>实际通过对每个节点乘上掩码实现</a:t>
                </a:r>
                <a:endParaRPr lang="en-US" altLang="zh-CN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掩码向量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{0,1}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，保留概率为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一般对于隐藏神经元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，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对于输入节点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=0.8 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。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/>
                  <a:t>训练时，每个样本选择不同的掩码，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正常前向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反向传播以及参数更新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D14FFDC-4D03-4165-B16F-EA2E35225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>
            <a:extLst>
              <a:ext uri="{FF2B5EF4-FFF2-40B4-BE49-F238E27FC236}">
                <a16:creationId xmlns:a16="http://schemas.microsoft.com/office/drawing/2014/main" id="{7939BF26-B95A-4298-87C3-67D51B60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Averaging</a:t>
            </a:r>
            <a:endParaRPr lang="zh-CN" altLang="en-US" dirty="0"/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B48AA8DF-5265-4ACC-A07E-1E231B54435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05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5F635E-B898-4EE8-9656-CEB8FC948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28" y="2937753"/>
            <a:ext cx="6043210" cy="19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5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AF91F88-2205-4104-AEB0-607CC2F45FCC}"/>
              </a:ext>
            </a:extLst>
          </p:cNvPr>
          <p:cNvSpPr txBox="1"/>
          <p:nvPr/>
        </p:nvSpPr>
        <p:spPr>
          <a:xfrm>
            <a:off x="4626864" y="1030224"/>
            <a:ext cx="756378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Bias–Variance Trade-off</a:t>
            </a:r>
          </a:p>
          <a:p>
            <a:pPr marL="514350" indent="-514350">
              <a:buAutoNum type="arabicPeriod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Weight decay</a:t>
            </a:r>
          </a:p>
          <a:p>
            <a:pPr marL="514350" indent="-514350">
              <a:buAutoNum type="arabicPeriod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Augmentation(Mixup/CutMix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Noise Robustness</a:t>
            </a:r>
          </a:p>
          <a:p>
            <a:pPr marL="514350" indent="-514350">
              <a:buAutoNum type="arabicPeriod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 Averaging (Dropout)</a:t>
            </a:r>
          </a:p>
          <a:p>
            <a:pPr marL="514350" indent="-514350">
              <a:buAutoNum type="arabicPeriod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Early Stopping</a:t>
            </a:r>
          </a:p>
          <a:p>
            <a:pPr marL="514350" indent="-514350">
              <a:buAutoNum type="arabicPeriod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Batch Normalization</a:t>
            </a:r>
          </a:p>
          <a:p>
            <a:pPr marL="514350" indent="-514350">
              <a:buAutoNum type="arabicPeriod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Residual Connection</a:t>
            </a:r>
          </a:p>
          <a:p>
            <a:pPr marL="514350" indent="-514350">
              <a:buAutoNum type="arabicPeriod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</a:p>
          <a:p>
            <a:pPr marL="514350" indent="-514350">
              <a:buAutoNum type="arabicPeriod"/>
            </a:pP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F61E48-9FE6-44F0-8343-BD5AF604B517}"/>
              </a:ext>
            </a:extLst>
          </p:cNvPr>
          <p:cNvSpPr/>
          <p:nvPr/>
        </p:nvSpPr>
        <p:spPr>
          <a:xfrm>
            <a:off x="1001299" y="2521731"/>
            <a:ext cx="3185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OUTLINE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 descr="剪影居中蓝 低版本">
            <a:extLst>
              <a:ext uri="{FF2B5EF4-FFF2-40B4-BE49-F238E27FC236}">
                <a16:creationId xmlns:a16="http://schemas.microsoft.com/office/drawing/2014/main" id="{CA59D366-1195-4028-98B3-465AC18FF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" y="4564099"/>
            <a:ext cx="12190495" cy="3776196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F666E1F-D564-4EEF-B66C-189BD9D2A358}"/>
              </a:ext>
            </a:extLst>
          </p:cNvPr>
          <p:cNvCxnSpPr>
            <a:cxnSpLocks/>
          </p:cNvCxnSpPr>
          <p:nvPr/>
        </p:nvCxnSpPr>
        <p:spPr>
          <a:xfrm>
            <a:off x="4420641" y="3202749"/>
            <a:ext cx="60958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083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2318F14-8F6D-4DBD-939F-A86C1AE48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950" y="1990827"/>
            <a:ext cx="4335050" cy="4186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EAE901D-0694-4E28-9E2C-BC2766F1A7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5.2 Dropout</a:t>
                </a:r>
              </a:p>
              <a:p>
                <a:r>
                  <a:rPr lang="zh-CN" altLang="en-US" dirty="0"/>
                  <a:t>整合指数量级的子网络，子网络不完全独立，共享部分参数</a:t>
                </a:r>
                <a:endParaRPr lang="en-US" altLang="zh-CN" dirty="0"/>
              </a:p>
              <a:p>
                <a:r>
                  <a:rPr lang="zh-CN" altLang="en-US" dirty="0"/>
                  <a:t>假设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个可舍弃节点，可以有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个子网络</a:t>
                </a:r>
                <a:endParaRPr lang="en-US" altLang="zh-CN" dirty="0"/>
              </a:p>
              <a:p>
                <a:r>
                  <a:rPr lang="zh-CN" altLang="en-US" dirty="0"/>
                  <a:t>训练中只选中了少量子网络</a:t>
                </a:r>
                <a:endParaRPr lang="en-US" altLang="zh-CN" dirty="0"/>
              </a:p>
              <a:p>
                <a:r>
                  <a:rPr lang="zh-CN" altLang="en-US" dirty="0"/>
                  <a:t>推理阶段：</a:t>
                </a:r>
                <a:endParaRPr lang="en-US" altLang="zh-CN" dirty="0"/>
              </a:p>
              <a:p>
                <a:pPr marL="457200" indent="-457200">
                  <a:buAutoNum type="arabicPeriod"/>
                </a:pPr>
                <a:r>
                  <a:rPr lang="zh-CN" altLang="en-US" dirty="0"/>
                  <a:t>整个多个子网络结果（一般选择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10~20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个组合</a:t>
                </a:r>
                <a:r>
                  <a:rPr lang="zh-CN" altLang="en-US" dirty="0"/>
                  <a:t>即可）：</a:t>
                </a:r>
                <a:endParaRPr lang="en-US" altLang="zh-CN" dirty="0"/>
              </a:p>
              <a:p>
                <a:pPr marL="457200" indent="-457200">
                  <a:buAutoNum type="arabicPeriod"/>
                </a:pPr>
                <a:endParaRPr lang="en-US" altLang="zh-CN" dirty="0"/>
              </a:p>
              <a:p>
                <a:pPr marL="457200" indent="-457200">
                  <a:buAutoNum type="arabicPeriod"/>
                </a:pPr>
                <a:endParaRPr lang="en-US" altLang="zh-CN" dirty="0"/>
              </a:p>
              <a:p>
                <a:pPr marL="457200" indent="-457200">
                  <a:buAutoNum type="arabicPeriod"/>
                </a:pPr>
                <a:r>
                  <a:rPr lang="zh-CN" altLang="en-US" dirty="0"/>
                  <a:t>权重缩放：使用整个网络，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节点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权重按照舍弃概率缩放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EAE901D-0694-4E28-9E2C-BC2766F1A7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12" t="-1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>
            <a:extLst>
              <a:ext uri="{FF2B5EF4-FFF2-40B4-BE49-F238E27FC236}">
                <a16:creationId xmlns:a16="http://schemas.microsoft.com/office/drawing/2014/main" id="{40759415-137D-4882-99ED-A18C1954FB96}"/>
              </a:ext>
            </a:extLst>
          </p:cNvPr>
          <p:cNvSpPr txBox="1">
            <a:spLocks/>
          </p:cNvSpPr>
          <p:nvPr/>
        </p:nvSpPr>
        <p:spPr>
          <a:xfrm>
            <a:off x="943557" y="199897"/>
            <a:ext cx="9640824" cy="5370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/>
              <a:t>Model Averaging</a:t>
            </a:r>
            <a:endParaRPr lang="zh-CN" altLang="en-US" dirty="0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E1C03016-F376-47CC-BBD5-3BA875A150E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05</a:t>
            </a:r>
          </a:p>
        </p:txBody>
      </p:sp>
      <p:pic>
        <p:nvPicPr>
          <p:cNvPr id="9" name="图片 8" descr="\documentclass{article}&#10;\usepackage{amsmath}&#10;\pagestyle{empty}&#10;\begin{document}&#10;&#10;$$p(\mathbf{y}|\mathbf{x})=\sum_Rp(\mathbf{R})p(\mathbf{y|x,R})$$&#10;&#10;&#10;\end{document}" title="IguanaTex Picture Display">
            <a:extLst>
              <a:ext uri="{FF2B5EF4-FFF2-40B4-BE49-F238E27FC236}">
                <a16:creationId xmlns:a16="http://schemas.microsoft.com/office/drawing/2014/main" id="{F7E82E0A-EF52-4EAD-9731-1F82764A0F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43" y="3992663"/>
            <a:ext cx="3615086" cy="654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31E47BA-DA38-4E29-AF9C-243CA736C267}"/>
                  </a:ext>
                </a:extLst>
              </p:cNvPr>
              <p:cNvSpPr txBox="1"/>
              <p:nvPr/>
            </p:nvSpPr>
            <p:spPr>
              <a:xfrm>
                <a:off x="5286204" y="5063782"/>
                <a:ext cx="2985671" cy="417358"/>
              </a:xfrm>
              <a:prstGeom prst="rect">
                <a:avLst/>
              </a:prstGeom>
              <a:noFill/>
              <a:ln w="12700" cmpd="sng">
                <a:noFill/>
                <a:prstDash val="solid"/>
              </a:ln>
              <a:effectLst>
                <a:outerShdw dist="63500" dir="2700000" algn="tl" rotWithShape="0">
                  <a:schemeClr val="bg1">
                    <a:alpha val="100000"/>
                  </a:schemeClr>
                </a:outerShdw>
              </a:effectLst>
            </p:spPr>
            <p:txBody>
              <a:bodyPr wrap="square" rtlCol="0" anchor="t" anchorCtr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i="0" dirty="0">
                    <a:ln w="19050">
                      <a:noFill/>
                    </a:ln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Bauhaus 93" panose="04030905020B02020C02" charset="0"/>
                  </a:rPr>
                  <a:t>舍弃概率</a:t>
                </a:r>
                <a:r>
                  <a:rPr lang="en-US" altLang="zh-CN" i="0" dirty="0">
                    <a:ln w="19050">
                      <a:noFill/>
                    </a:ln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Bauhaus 93" panose="04030905020B02020C02" charset="0"/>
                  </a:rPr>
                  <a:t>0.5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n w="19050"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Bauhaus 93" panose="04030905020B02020C02" charset="0"/>
                      </a:rPr>
                      <m:t>→</m:t>
                    </m:r>
                  </m:oMath>
                </a14:m>
                <a:r>
                  <a:rPr lang="zh-CN" altLang="en-US" i="0" dirty="0">
                    <a:ln w="19050">
                      <a:noFill/>
                    </a:ln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Bauhaus 93" panose="04030905020B02020C02" charset="0"/>
                  </a:rPr>
                  <a:t>权重除以</a:t>
                </a:r>
                <a:r>
                  <a:rPr lang="en-US" altLang="zh-CN" i="0" dirty="0">
                    <a:ln w="19050">
                      <a:noFill/>
                    </a:ln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Bauhaus 93" panose="04030905020B02020C02" charset="0"/>
                  </a:rPr>
                  <a:t>2</a:t>
                </a:r>
                <a:endParaRPr lang="zh-CN" altLang="en-US" i="0" dirty="0">
                  <a:ln w="19050">
                    <a:noFill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auhaus 93" panose="04030905020B02020C02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31E47BA-DA38-4E29-AF9C-243CA736C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204" y="5063782"/>
                <a:ext cx="2985671" cy="417358"/>
              </a:xfrm>
              <a:prstGeom prst="rect">
                <a:avLst/>
              </a:prstGeom>
              <a:blipFill>
                <a:blip r:embed="rId7"/>
                <a:stretch>
                  <a:fillRect l="-1403"/>
                </a:stretch>
              </a:blipFill>
              <a:ln w="12700" cmpd="sng">
                <a:noFill/>
                <a:prstDash val="solid"/>
              </a:ln>
              <a:effectLst>
                <a:outerShdw dist="63500" dir="2700000" algn="tl" rotWithShape="0">
                  <a:schemeClr val="bg1">
                    <a:alpha val="10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958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AC56B26-7DD8-428D-A076-BAABE8ED8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5.2 Dropout</a:t>
            </a:r>
          </a:p>
          <a:p>
            <a:r>
              <a:rPr lang="zh-CN" altLang="en-US" dirty="0"/>
              <a:t>作用：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减轻过拟合</a:t>
            </a:r>
            <a:r>
              <a:rPr lang="zh-CN" altLang="en-US" dirty="0"/>
              <a:t>：随机舍弃神经元使得神经元之间不存在强依赖关系；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相当于</a:t>
            </a:r>
            <a:r>
              <a:rPr lang="zh-CN" altLang="en-US" dirty="0">
                <a:solidFill>
                  <a:srgbClr val="FF0000"/>
                </a:solidFill>
              </a:rPr>
              <a:t>在隐藏状态加入掩码噪声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缺点：为了弥补舍弃的神经元，</a:t>
            </a:r>
            <a:endParaRPr lang="en-US" altLang="zh-CN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</a:rPr>
              <a:t>需要增大网络复杂度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2773FD5-41EC-40DD-931F-1D2C18C40991}"/>
              </a:ext>
            </a:extLst>
          </p:cNvPr>
          <p:cNvSpPr txBox="1">
            <a:spLocks/>
          </p:cNvSpPr>
          <p:nvPr/>
        </p:nvSpPr>
        <p:spPr>
          <a:xfrm>
            <a:off x="943557" y="199897"/>
            <a:ext cx="9640824" cy="5370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/>
              <a:t>Model Averaging</a:t>
            </a:r>
            <a:endParaRPr lang="zh-CN" altLang="en-US" dirty="0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73D93140-D434-4B21-9222-E7E5E23E9B6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05</a:t>
            </a:r>
          </a:p>
        </p:txBody>
      </p:sp>
      <p:sp>
        <p:nvSpPr>
          <p:cNvPr id="7" name="流程图: 接点 6">
            <a:extLst>
              <a:ext uri="{FF2B5EF4-FFF2-40B4-BE49-F238E27FC236}">
                <a16:creationId xmlns:a16="http://schemas.microsoft.com/office/drawing/2014/main" id="{BB6AE1FC-C0F8-4DFE-BFA0-8AE64F113C4F}"/>
              </a:ext>
            </a:extLst>
          </p:cNvPr>
          <p:cNvSpPr/>
          <p:nvPr/>
        </p:nvSpPr>
        <p:spPr>
          <a:xfrm>
            <a:off x="7117404" y="3710612"/>
            <a:ext cx="544749" cy="53708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D0A30C70-CCE2-4BCE-B764-AE4810F6D1A8}"/>
              </a:ext>
            </a:extLst>
          </p:cNvPr>
          <p:cNvSpPr/>
          <p:nvPr/>
        </p:nvSpPr>
        <p:spPr>
          <a:xfrm>
            <a:off x="7136859" y="4365683"/>
            <a:ext cx="544749" cy="53708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76B36DD2-2BD9-4B5D-ACE9-E2A7C6AC6E7C}"/>
              </a:ext>
            </a:extLst>
          </p:cNvPr>
          <p:cNvSpPr/>
          <p:nvPr/>
        </p:nvSpPr>
        <p:spPr>
          <a:xfrm>
            <a:off x="7136859" y="5109081"/>
            <a:ext cx="544749" cy="53708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E7DEEFA-EAC7-4462-A8C9-60EFFB5A9F37}"/>
                  </a:ext>
                </a:extLst>
              </p:cNvPr>
              <p:cNvSpPr txBox="1"/>
              <p:nvPr/>
            </p:nvSpPr>
            <p:spPr>
              <a:xfrm>
                <a:off x="7198468" y="4330302"/>
                <a:ext cx="408562" cy="574068"/>
              </a:xfrm>
              <a:prstGeom prst="rect">
                <a:avLst/>
              </a:prstGeom>
              <a:noFill/>
              <a:ln w="12700" cmpd="sng">
                <a:noFill/>
                <a:prstDash val="solid"/>
              </a:ln>
              <a:effectLst>
                <a:outerShdw dist="63500" dir="2700000" algn="tl" rotWithShape="0">
                  <a:schemeClr val="bg1">
                    <a:alpha val="100000"/>
                  </a:schemeClr>
                </a:outerShdw>
              </a:effectLst>
            </p:spPr>
            <p:txBody>
              <a:bodyPr wrap="square" rtlCol="0" anchor="t" anchorCtr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n w="19050"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Bauhaus 93" panose="04030905020B02020C02" charset="0"/>
                        </a:rPr>
                        <m:t>𝑗</m:t>
                      </m:r>
                    </m:oMath>
                  </m:oMathPara>
                </a14:m>
                <a:endParaRPr lang="zh-CN" altLang="en-US" sz="2400" i="0" dirty="0">
                  <a:ln w="19050">
                    <a:noFill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auhaus 93" panose="04030905020B02020C02" charset="0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E7DEEFA-EAC7-4462-A8C9-60EFFB5A9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468" y="4330302"/>
                <a:ext cx="408562" cy="5740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mpd="sng">
                <a:noFill/>
                <a:prstDash val="solid"/>
              </a:ln>
              <a:effectLst>
                <a:outerShdw dist="63500" dir="2700000" algn="tl" rotWithShape="0">
                  <a:schemeClr val="bg1">
                    <a:alpha val="10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3CD95E2-B9A8-4139-9936-40EAE4972F18}"/>
                  </a:ext>
                </a:extLst>
              </p:cNvPr>
              <p:cNvSpPr txBox="1"/>
              <p:nvPr/>
            </p:nvSpPr>
            <p:spPr>
              <a:xfrm>
                <a:off x="7204952" y="5060974"/>
                <a:ext cx="408562" cy="572464"/>
              </a:xfrm>
              <a:prstGeom prst="rect">
                <a:avLst/>
              </a:prstGeom>
              <a:noFill/>
              <a:ln w="12700" cmpd="sng">
                <a:noFill/>
                <a:prstDash val="solid"/>
              </a:ln>
              <a:effectLst>
                <a:outerShdw dist="63500" dir="2700000" algn="tl" rotWithShape="0">
                  <a:schemeClr val="bg1">
                    <a:alpha val="100000"/>
                  </a:schemeClr>
                </a:outerShdw>
              </a:effectLst>
            </p:spPr>
            <p:txBody>
              <a:bodyPr wrap="square" rtlCol="0" anchor="t" anchorCtr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n w="19050"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Bauhaus 93" panose="04030905020B02020C02" charset="0"/>
                        </a:rPr>
                        <m:t>𝑘</m:t>
                      </m:r>
                    </m:oMath>
                  </m:oMathPara>
                </a14:m>
                <a:endParaRPr lang="zh-CN" altLang="en-US" sz="2400" i="0" dirty="0">
                  <a:ln w="19050">
                    <a:noFill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auhaus 93" panose="04030905020B02020C02" charset="0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3CD95E2-B9A8-4139-9936-40EAE497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952" y="5060974"/>
                <a:ext cx="408562" cy="5724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mpd="sng">
                <a:noFill/>
                <a:prstDash val="solid"/>
              </a:ln>
              <a:effectLst>
                <a:outerShdw dist="63500" dir="2700000" algn="tl" rotWithShape="0">
                  <a:schemeClr val="bg1">
                    <a:alpha val="10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FFD2F5-C117-416D-A736-A536705D12C1}"/>
                  </a:ext>
                </a:extLst>
              </p:cNvPr>
              <p:cNvSpPr txBox="1"/>
              <p:nvPr/>
            </p:nvSpPr>
            <p:spPr>
              <a:xfrm>
                <a:off x="7185497" y="3649458"/>
                <a:ext cx="408562" cy="572464"/>
              </a:xfrm>
              <a:prstGeom prst="rect">
                <a:avLst/>
              </a:prstGeom>
              <a:noFill/>
              <a:ln w="12700" cmpd="sng">
                <a:noFill/>
                <a:prstDash val="solid"/>
              </a:ln>
              <a:effectLst>
                <a:outerShdw dist="63500" dir="2700000" algn="tl" rotWithShape="0">
                  <a:schemeClr val="bg1">
                    <a:alpha val="100000"/>
                  </a:schemeClr>
                </a:outerShdw>
              </a:effectLst>
            </p:spPr>
            <p:txBody>
              <a:bodyPr wrap="square" rtlCol="0" anchor="t" anchorCtr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n w="19050"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Bauhaus 93" panose="04030905020B02020C02" charset="0"/>
                        </a:rPr>
                        <m:t>𝑖</m:t>
                      </m:r>
                    </m:oMath>
                  </m:oMathPara>
                </a14:m>
                <a:endParaRPr lang="zh-CN" altLang="en-US" sz="2400" i="0" dirty="0">
                  <a:ln w="19050">
                    <a:noFill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auhaus 93" panose="04030905020B02020C02" charset="0"/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FFD2F5-C117-416D-A736-A536705D1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97" y="3649458"/>
                <a:ext cx="408562" cy="5724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mpd="sng">
                <a:noFill/>
                <a:prstDash val="solid"/>
              </a:ln>
              <a:effectLst>
                <a:outerShdw dist="63500" dir="2700000" algn="tl" rotWithShape="0">
                  <a:schemeClr val="bg1">
                    <a:alpha val="10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016F73A-82F1-4CDD-9604-7D4A8B34DDBD}"/>
              </a:ext>
            </a:extLst>
          </p:cNvPr>
          <p:cNvCxnSpPr>
            <a:cxnSpLocks/>
          </p:cNvCxnSpPr>
          <p:nvPr/>
        </p:nvCxnSpPr>
        <p:spPr>
          <a:xfrm>
            <a:off x="6384587" y="3979153"/>
            <a:ext cx="73281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C086799-0064-47B6-AF7E-57198593ADBD}"/>
              </a:ext>
            </a:extLst>
          </p:cNvPr>
          <p:cNvCxnSpPr>
            <a:cxnSpLocks/>
          </p:cNvCxnSpPr>
          <p:nvPr/>
        </p:nvCxnSpPr>
        <p:spPr>
          <a:xfrm>
            <a:off x="6384586" y="4641189"/>
            <a:ext cx="73281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27004C5-2AE1-403F-9B9F-2635EC8A52E4}"/>
              </a:ext>
            </a:extLst>
          </p:cNvPr>
          <p:cNvCxnSpPr>
            <a:cxnSpLocks/>
          </p:cNvCxnSpPr>
          <p:nvPr/>
        </p:nvCxnSpPr>
        <p:spPr>
          <a:xfrm>
            <a:off x="6404042" y="5377622"/>
            <a:ext cx="73281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9C01E72-4382-4B9A-8349-F3B857C99562}"/>
              </a:ext>
            </a:extLst>
          </p:cNvPr>
          <p:cNvSpPr txBox="1"/>
          <p:nvPr/>
        </p:nvSpPr>
        <p:spPr>
          <a:xfrm>
            <a:off x="7788613" y="3649458"/>
            <a:ext cx="1725685" cy="525657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 dirty="0">
                <a:ln w="19050"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嘴巴</a:t>
            </a:r>
            <a:endParaRPr lang="zh-CN" altLang="en-US" sz="2400" b="1" dirty="0">
              <a:ln w="1905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auhaus 93" panose="04030905020B02020C0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4988566-E9F7-45C8-A4ED-53BC9B4816AC}"/>
              </a:ext>
            </a:extLst>
          </p:cNvPr>
          <p:cNvSpPr txBox="1"/>
          <p:nvPr/>
        </p:nvSpPr>
        <p:spPr>
          <a:xfrm>
            <a:off x="7788613" y="4350224"/>
            <a:ext cx="1725685" cy="525657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 dirty="0">
                <a:ln w="1905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耳朵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F2D3775-9AF6-4E44-BE19-BFFAFC145E33}"/>
              </a:ext>
            </a:extLst>
          </p:cNvPr>
          <p:cNvSpPr txBox="1"/>
          <p:nvPr/>
        </p:nvSpPr>
        <p:spPr>
          <a:xfrm>
            <a:off x="7778883" y="5106885"/>
            <a:ext cx="1725685" cy="525657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 dirty="0">
                <a:ln w="1905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鼻子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6C3A320-35AE-49D3-8BDD-DC141F6EC532}"/>
              </a:ext>
            </a:extLst>
          </p:cNvPr>
          <p:cNvCxnSpPr>
            <a:cxnSpLocks/>
          </p:cNvCxnSpPr>
          <p:nvPr/>
        </p:nvCxnSpPr>
        <p:spPr>
          <a:xfrm>
            <a:off x="8651455" y="3912286"/>
            <a:ext cx="1037294" cy="716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687E3B5-436E-4000-8385-DB1FBB4EF01B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8632643" y="4628512"/>
            <a:ext cx="1056106" cy="126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5FBE8004-0E63-405F-ABD9-1445BD372C36}"/>
              </a:ext>
            </a:extLst>
          </p:cNvPr>
          <p:cNvSpPr txBox="1"/>
          <p:nvPr/>
        </p:nvSpPr>
        <p:spPr>
          <a:xfrm>
            <a:off x="9688749" y="4365683"/>
            <a:ext cx="1207201" cy="525657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 i="0" dirty="0">
                <a:ln w="1905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面部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A0C272F-E9C1-4EDB-AD3D-2B746C4E1141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8564549" y="4628512"/>
            <a:ext cx="1124200" cy="7113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B8B635E-E1E2-4FB6-9FA4-DA8F82B463EC}"/>
              </a:ext>
            </a:extLst>
          </p:cNvPr>
          <p:cNvSpPr txBox="1"/>
          <p:nvPr/>
        </p:nvSpPr>
        <p:spPr>
          <a:xfrm>
            <a:off x="5584326" y="4110158"/>
            <a:ext cx="541183" cy="1005788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i="0" dirty="0">
                <a:ln w="1905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输入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69B379-2D38-46A4-8741-F44654A3CF8D}"/>
              </a:ext>
            </a:extLst>
          </p:cNvPr>
          <p:cNvSpPr txBox="1"/>
          <p:nvPr/>
        </p:nvSpPr>
        <p:spPr>
          <a:xfrm>
            <a:off x="6517531" y="3386629"/>
            <a:ext cx="466926" cy="525657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i="0" dirty="0">
                <a:ln w="1905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…</a:t>
            </a:r>
            <a:endParaRPr lang="zh-CN" altLang="en-US" sz="2400" i="0" dirty="0">
              <a:ln w="1905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auhaus 93" panose="04030905020B02020C02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96CC9B0-AAC1-4715-96CE-9F1DF172CB87}"/>
              </a:ext>
            </a:extLst>
          </p:cNvPr>
          <p:cNvSpPr txBox="1"/>
          <p:nvPr/>
        </p:nvSpPr>
        <p:spPr>
          <a:xfrm>
            <a:off x="6495482" y="4088981"/>
            <a:ext cx="466926" cy="525657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i="0" dirty="0">
                <a:ln w="1905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…</a:t>
            </a:r>
            <a:endParaRPr lang="zh-CN" altLang="en-US" sz="2400" i="0" dirty="0">
              <a:ln w="1905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auhaus 93" panose="04030905020B02020C02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3B3FE8F-B11E-46C6-8BB6-4D020DD39E9C}"/>
              </a:ext>
            </a:extLst>
          </p:cNvPr>
          <p:cNvSpPr txBox="1"/>
          <p:nvPr/>
        </p:nvSpPr>
        <p:spPr>
          <a:xfrm>
            <a:off x="6467272" y="4864973"/>
            <a:ext cx="466926" cy="525657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i="0" dirty="0">
                <a:ln w="1905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…</a:t>
            </a:r>
            <a:endParaRPr lang="zh-CN" altLang="en-US" sz="2400" i="0" dirty="0">
              <a:ln w="1905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auhaus 93" panose="04030905020B02020C02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D42C291-CB37-4BC9-9B24-F88609E20FB3}"/>
              </a:ext>
            </a:extLst>
          </p:cNvPr>
          <p:cNvSpPr txBox="1"/>
          <p:nvPr/>
        </p:nvSpPr>
        <p:spPr>
          <a:xfrm>
            <a:off x="7270770" y="3143651"/>
            <a:ext cx="1293779" cy="525657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i="0" dirty="0">
                <a:ln w="19050">
                  <a:noFill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隐藏元</a:t>
            </a:r>
          </a:p>
        </p:txBody>
      </p:sp>
    </p:spTree>
    <p:extLst>
      <p:ext uri="{BB962C8B-B14F-4D97-AF65-F5344CB8AC3E}">
        <p14:creationId xmlns:p14="http://schemas.microsoft.com/office/powerpoint/2010/main" val="677802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EF137CC-29E7-4EA3-B4A1-411B3FCA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zh-CN" dirty="0"/>
              <a:t>1. Bias-Variance Trade-off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E12178D-F17D-4FBC-9485-345B2F971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/>
              <a:t>偏差和方差是什么？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为什么需要正则化？</a:t>
            </a:r>
          </a:p>
        </p:txBody>
      </p:sp>
      <p:pic>
        <p:nvPicPr>
          <p:cNvPr id="12" name="图片 2" descr="剪影蓝 低版本">
            <a:extLst>
              <a:ext uri="{FF2B5EF4-FFF2-40B4-BE49-F238E27FC236}">
                <a16:creationId xmlns:a16="http://schemas.microsoft.com/office/drawing/2014/main" id="{F7958220-8176-496C-9983-56E9D35754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2605B10-4281-4250-8BC3-A3C2224DB7F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4" name="图片 13" descr="国科大标准Logo横式一（白色）">
            <a:extLst>
              <a:ext uri="{FF2B5EF4-FFF2-40B4-BE49-F238E27FC236}">
                <a16:creationId xmlns:a16="http://schemas.microsoft.com/office/drawing/2014/main" id="{A37AE36D-B481-40BF-9498-2D81A7A84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sp>
        <p:nvSpPr>
          <p:cNvPr id="15" name="文本框 3">
            <a:extLst>
              <a:ext uri="{FF2B5EF4-FFF2-40B4-BE49-F238E27FC236}">
                <a16:creationId xmlns:a16="http://schemas.microsoft.com/office/drawing/2014/main" id="{791839AE-1C0E-45CA-9795-4EB735F462D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6355" y="-46990"/>
            <a:ext cx="6935470" cy="919480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3821703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剪影蓝 低版本"/>
          <p:cNvPicPr>
            <a:picLocks noChangeAspect="1"/>
          </p:cNvPicPr>
          <p:nvPr/>
        </p:nvPicPr>
        <p:blipFill>
          <a:blip r:embed="rId7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2" name="图片 1" descr="国科大标准Logo横式一（白色）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sp>
        <p:nvSpPr>
          <p:cNvPr id="3078" name="文本框 3"/>
          <p:cNvSpPr txBox="1"/>
          <p:nvPr>
            <p:custDataLst>
              <p:tags r:id="rId3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01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897439" y="151711"/>
            <a:ext cx="8441283" cy="537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Bias-Variance Trade-off</a:t>
            </a:r>
            <a:endParaRPr lang="zh-CN" altLang="en-US" sz="1400" dirty="0">
              <a:solidFill>
                <a:srgbClr val="2E3C6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4</a:t>
            </a:fld>
            <a:endParaRPr lang="zh-CN" altLang="en-US" strike="noStrike" noProof="1"/>
          </a:p>
        </p:txBody>
      </p:sp>
      <p:sp>
        <p:nvSpPr>
          <p:cNvPr id="11" name="文本框 10"/>
          <p:cNvSpPr txBox="1"/>
          <p:nvPr/>
        </p:nvSpPr>
        <p:spPr>
          <a:xfrm>
            <a:off x="997372" y="1366172"/>
            <a:ext cx="7609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Bias 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：反映模型对真实关系假设的简化程度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Variance 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：反映模型对训练数据中随机噪声的敏感程度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FEB7F7-C42E-4854-BD2E-CBBD631C4C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423" y="2324977"/>
            <a:ext cx="3671699" cy="33236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91A6DB5-78AA-4FA3-BB23-857168D754B5}"/>
              </a:ext>
            </a:extLst>
          </p:cNvPr>
          <p:cNvSpPr txBox="1"/>
          <p:nvPr/>
        </p:nvSpPr>
        <p:spPr>
          <a:xfrm>
            <a:off x="225606" y="3528516"/>
            <a:ext cx="1836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模型复杂度提高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（增加层数）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12B83EE-EF74-4817-BB23-59B11490562F}"/>
              </a:ext>
            </a:extLst>
          </p:cNvPr>
          <p:cNvSpPr txBox="1"/>
          <p:nvPr/>
        </p:nvSpPr>
        <p:spPr>
          <a:xfrm>
            <a:off x="3300918" y="2898843"/>
            <a:ext cx="1601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拟合能力增强，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Bias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3CDBA1E-8DAD-42FD-AACA-B67B1C0E62E7}"/>
              </a:ext>
            </a:extLst>
          </p:cNvPr>
          <p:cNvSpPr txBox="1"/>
          <p:nvPr/>
        </p:nvSpPr>
        <p:spPr>
          <a:xfrm>
            <a:off x="3250813" y="3978744"/>
            <a:ext cx="2029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模型自由度增加，开始捕捉数据中的随机波动和噪声，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Variance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上升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01B671FF-B839-4B6A-AFD8-58DCEA78A8CD}"/>
              </a:ext>
            </a:extLst>
          </p:cNvPr>
          <p:cNvSpPr/>
          <p:nvPr/>
        </p:nvSpPr>
        <p:spPr>
          <a:xfrm rot="20457296">
            <a:off x="1984329" y="3402751"/>
            <a:ext cx="1235944" cy="2848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4549580C-C9B6-4604-9858-DD14E04994A3}"/>
              </a:ext>
            </a:extLst>
          </p:cNvPr>
          <p:cNvSpPr/>
          <p:nvPr/>
        </p:nvSpPr>
        <p:spPr>
          <a:xfrm rot="839813">
            <a:off x="1998769" y="3942499"/>
            <a:ext cx="1235944" cy="2848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ECA2EB4-EBD5-49BA-BC80-890EB1D89895}"/>
              </a:ext>
            </a:extLst>
          </p:cNvPr>
          <p:cNvSpPr/>
          <p:nvPr/>
        </p:nvSpPr>
        <p:spPr>
          <a:xfrm>
            <a:off x="5613971" y="3509290"/>
            <a:ext cx="188758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正则化</a:t>
            </a: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5F255B05-F65D-438D-830E-6E9E35547268}"/>
              </a:ext>
            </a:extLst>
          </p:cNvPr>
          <p:cNvSpPr/>
          <p:nvPr/>
        </p:nvSpPr>
        <p:spPr>
          <a:xfrm>
            <a:off x="5136204" y="3735092"/>
            <a:ext cx="521212" cy="2848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E70224D-1EFA-46EC-8A79-D4A6E424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Weight Decay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2B7CA8C-46FA-4972-84C0-30D27719C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L2 </a:t>
            </a:r>
            <a:r>
              <a:rPr lang="zh-CN" altLang="en-US" dirty="0"/>
              <a:t>正则化</a:t>
            </a:r>
            <a:endParaRPr lang="en-US" altLang="zh-CN" dirty="0"/>
          </a:p>
          <a:p>
            <a:r>
              <a:rPr lang="zh-CN" altLang="en-US" dirty="0"/>
              <a:t>一致性正则化</a:t>
            </a:r>
            <a:endParaRPr lang="en-US" altLang="zh-CN" dirty="0"/>
          </a:p>
          <a:p>
            <a:r>
              <a:rPr lang="zh-CN" altLang="en-US" dirty="0"/>
              <a:t>一般正则化</a:t>
            </a:r>
            <a:endParaRPr lang="en-US" altLang="zh-CN" dirty="0"/>
          </a:p>
          <a:p>
            <a:r>
              <a:rPr lang="zh-CN" altLang="en-US" dirty="0"/>
              <a:t>限制约束问题</a:t>
            </a:r>
          </a:p>
        </p:txBody>
      </p:sp>
      <p:sp>
        <p:nvSpPr>
          <p:cNvPr id="9" name="文本框 3">
            <a:extLst>
              <a:ext uri="{FF2B5EF4-FFF2-40B4-BE49-F238E27FC236}">
                <a16:creationId xmlns:a16="http://schemas.microsoft.com/office/drawing/2014/main" id="{4D01FFAC-8C1B-4EAD-A994-D582360FD83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355" y="-46990"/>
            <a:ext cx="6935470" cy="919480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89404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D27F2D7-C62C-48B7-AD82-4DD41F2BD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2.1 L2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正则化方法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sz="2200" dirty="0"/>
                  <a:t>在损失函数上加上惩罚项：</a:t>
                </a:r>
                <a:endParaRPr lang="en-US" altLang="zh-CN" sz="2200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sz="2200" dirty="0"/>
                  <a:t>假设参数先验服从高斯分布，惩罚项为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高斯概率分布的负对数</a:t>
                </a:r>
                <a:endParaRPr lang="en-US" altLang="zh-CN" sz="2200" dirty="0">
                  <a:solidFill>
                    <a:srgbClr val="FF0000"/>
                  </a:solidFill>
                </a:endParaRPr>
              </a:p>
              <a:p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sz="2200" dirty="0"/>
              </a:p>
              <a:p>
                <a:r>
                  <a:rPr lang="en-US" altLang="zh-CN" sz="2200" dirty="0"/>
                  <a:t>L2 </a:t>
                </a:r>
                <a:r>
                  <a:rPr lang="zh-CN" altLang="en-US" sz="2200" dirty="0"/>
                  <a:t>正则化会限制参数取值范围保持在原点附近</a:t>
                </a:r>
                <a:endParaRPr lang="en-US" altLang="zh-CN" sz="2200" dirty="0"/>
              </a:p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/>
                  <a:t>为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正则化系数</a:t>
                </a:r>
                <a:r>
                  <a:rPr lang="zh-CN" altLang="en-US" sz="2200" dirty="0"/>
                  <a:t>，越大正则效果越强，参数值越小；</a:t>
                </a:r>
                <a:endParaRPr lang="en-US" altLang="zh-CN" sz="2200" dirty="0"/>
              </a:p>
              <a:p>
                <a:r>
                  <a:rPr lang="zh-CN" altLang="en-US" sz="2200" dirty="0"/>
                  <a:t>正则化会使部分参数趋于零，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等价于减小模型参数量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D27F2D7-C62C-48B7-AD82-4DD41F2BD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731" t="-1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>
            <a:extLst>
              <a:ext uri="{FF2B5EF4-FFF2-40B4-BE49-F238E27FC236}">
                <a16:creationId xmlns:a16="http://schemas.microsoft.com/office/drawing/2014/main" id="{56C127F7-72D4-40C5-A3F2-E3665111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Weight Decay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39F01F14-0746-4570-AA2C-28E577995F6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02</a:t>
            </a:r>
          </a:p>
        </p:txBody>
      </p:sp>
      <p:pic>
        <p:nvPicPr>
          <p:cNvPr id="8" name="图片 7" descr="\documentclass{article}&#10;\usepackage{amsmath}&#10;\pagestyle{empty}&#10;\begin{document}&#10;&#10;$$\hat{E}(\mathbf{w})=E(\mathbf{w})+\frac{\lambda}{2}\mathbf{w^T w}$$&#10;&#10;&#10;\end{document}" title="IguanaTex Picture Display">
            <a:extLst>
              <a:ext uri="{FF2B5EF4-FFF2-40B4-BE49-F238E27FC236}">
                <a16:creationId xmlns:a16="http://schemas.microsoft.com/office/drawing/2014/main" id="{F204155C-55A7-4366-A4CC-2FC23F115C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102" y="2170349"/>
            <a:ext cx="3190857" cy="623543"/>
          </a:xfrm>
          <a:prstGeom prst="rect">
            <a:avLst/>
          </a:prstGeom>
        </p:spPr>
      </p:pic>
      <p:pic>
        <p:nvPicPr>
          <p:cNvPr id="10" name="图片 9" descr="\documentclass{article}&#10;\usepackage{amsmath}&#10;\pagestyle{empty}&#10;\begin{document}&#10;&#10;$$P(\mathbf{w}) = \frac{1}{(2\pi \sigma^2)^{d/2}} \exp \left( -\frac{\|\mathbf{w}\|^2}{2\sigma^2} \right)$$&#10;&#10;&#10;\end{document}" title="IguanaTex Picture Display">
            <a:extLst>
              <a:ext uri="{FF2B5EF4-FFF2-40B4-BE49-F238E27FC236}">
                <a16:creationId xmlns:a16="http://schemas.microsoft.com/office/drawing/2014/main" id="{65CA8245-05ED-48D2-B48A-CFB838A15D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60" y="3475719"/>
            <a:ext cx="4061409" cy="685562"/>
          </a:xfrm>
          <a:prstGeom prst="rect">
            <a:avLst/>
          </a:prstGeom>
        </p:spPr>
      </p:pic>
      <p:pic>
        <p:nvPicPr>
          <p:cNvPr id="12" name="图片 11" descr="\documentclass{article}&#10;\usepackage{amsmath}&#10;\pagestyle{empty}&#10;\begin{document}&#10;&#10;$$-\ln P(\mathbf{w}) = \frac{1}{2\sigma^2} \|\mathbf{w}\|^2 + \text{const}$$&#10;&#10;&#10;\end{document}" title="IguanaTex Picture Display">
            <a:extLst>
              <a:ext uri="{FF2B5EF4-FFF2-40B4-BE49-F238E27FC236}">
                <a16:creationId xmlns:a16="http://schemas.microsoft.com/office/drawing/2014/main" id="{652E4BAC-F1AD-4FE0-9EFA-E170933F515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992" y="3560214"/>
            <a:ext cx="3326476" cy="51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14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F5EE462-1FF3-46C3-8639-ECE148038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9414" y="1145208"/>
            <a:ext cx="7764967" cy="4759379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A5D86C25-511F-454F-863E-0C826A8436E6}"/>
              </a:ext>
            </a:extLst>
          </p:cNvPr>
          <p:cNvSpPr txBox="1">
            <a:spLocks/>
          </p:cNvSpPr>
          <p:nvPr/>
        </p:nvSpPr>
        <p:spPr>
          <a:xfrm>
            <a:off x="943557" y="199897"/>
            <a:ext cx="9640824" cy="5370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/>
              <a:t>Weight Decay</a:t>
            </a:r>
            <a:endParaRPr lang="zh-CN" altLang="en-US" dirty="0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7598F033-CCF2-499B-99B0-87F7F372B93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02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1D4E3-F1D2-4FEA-8369-98FDCB9B3721}"/>
              </a:ext>
            </a:extLst>
          </p:cNvPr>
          <p:cNvSpPr/>
          <p:nvPr/>
        </p:nvSpPr>
        <p:spPr>
          <a:xfrm>
            <a:off x="261294" y="3272135"/>
            <a:ext cx="24721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0"/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L2 </a:t>
            </a:r>
            <a:r>
              <a:rPr lang="zh-CN" altLang="en-US" sz="4000" b="1" cap="none" spc="0" dirty="0">
                <a:ln w="0"/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uhaus 93" panose="04030905020B02020C02" charset="0"/>
              </a:rPr>
              <a:t>正则化</a:t>
            </a:r>
            <a:endParaRPr lang="zh-CN" altLang="en-US" sz="4000" b="1" cap="none" spc="0" dirty="0">
              <a:ln w="0"/>
              <a:solidFill>
                <a:schemeClr val="accent1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929AF53-7337-46DA-B37D-DBFF0C14C029}"/>
              </a:ext>
            </a:extLst>
          </p:cNvPr>
          <p:cNvCxnSpPr/>
          <p:nvPr/>
        </p:nvCxnSpPr>
        <p:spPr>
          <a:xfrm flipH="1">
            <a:off x="4623881" y="2720901"/>
            <a:ext cx="2574588" cy="55123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717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D27F2D7-C62C-48B7-AD82-4DD41F2BD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2.2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一般权重衰减正则化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sz="2200" dirty="0"/>
                  <a:t>L2</a:t>
                </a:r>
                <a:r>
                  <a:rPr lang="zh-CN" altLang="en-US" sz="2200" dirty="0"/>
                  <a:t>正则化可以推广为：</a:t>
                </a:r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r>
                  <a:rPr lang="zh-CN" altLang="en-US" sz="2200" dirty="0"/>
                  <a:t>将参数分组，不同组正则化强度不同；</a:t>
                </a:r>
                <a:endParaRPr lang="en-US" altLang="zh-CN" sz="2200" dirty="0"/>
              </a:p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200" dirty="0"/>
                  <a:t>，称为</a:t>
                </a:r>
                <a:r>
                  <a:rPr lang="en-US" altLang="zh-CN" sz="2200" dirty="0"/>
                  <a:t>Lasso </a:t>
                </a:r>
                <a:r>
                  <a:rPr lang="zh-CN" altLang="en-US" sz="2200" dirty="0"/>
                  <a:t>正则化</a:t>
                </a:r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zh-CN" altLang="en-US" sz="22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D27F2D7-C62C-48B7-AD82-4DD41F2BD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31" t="-1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>
            <a:extLst>
              <a:ext uri="{FF2B5EF4-FFF2-40B4-BE49-F238E27FC236}">
                <a16:creationId xmlns:a16="http://schemas.microsoft.com/office/drawing/2014/main" id="{56C127F7-72D4-40C5-A3F2-E3665111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Weight Decay</a:t>
            </a:r>
            <a:endParaRPr lang="zh-CN" altLang="en-US" dirty="0"/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39F01F14-0746-4570-AA2C-28E577995F6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02</a:t>
            </a:r>
          </a:p>
        </p:txBody>
      </p:sp>
      <p:pic>
        <p:nvPicPr>
          <p:cNvPr id="8" name="图片 7" descr="\documentclass{article}&#10;\usepackage{amsmath}&#10;\pagestyle{empty}&#10;\begin{document}&#10;&#10;&#10;$$\Omega(\mathbf{w})=\frac{1}{2}\sum_{j=1}^M\lambda_j |w_j|^q$$&#10;&#10;\end{document}" title="IguanaTex Picture Display">
            <a:extLst>
              <a:ext uri="{FF2B5EF4-FFF2-40B4-BE49-F238E27FC236}">
                <a16:creationId xmlns:a16="http://schemas.microsoft.com/office/drawing/2014/main" id="{9A2ABD1D-38A9-4E7E-90F1-D116A6C939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81" y="2183319"/>
            <a:ext cx="2795886" cy="9270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EC92CC-49AD-4C33-9238-17A534B7B8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41" y="1531364"/>
            <a:ext cx="398452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67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D8EC1D7-B40E-4A84-A02D-9C69BEC377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2.3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受限优化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sz="2200" dirty="0"/>
                  <a:t>权重衰减正则化可以转化为带限制的优化问题：</a:t>
                </a:r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r>
                  <a:rPr lang="zh-CN" altLang="en-US" sz="2200" dirty="0"/>
                  <a:t>正则化系数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200" dirty="0"/>
                  <a:t>和限制范围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sz="2200" dirty="0"/>
                  <a:t>反相关</a:t>
                </a:r>
                <a:endParaRPr lang="en-US" altLang="zh-CN" sz="2200" dirty="0"/>
              </a:p>
              <a:p>
                <a:r>
                  <a:rPr lang="zh-CN" altLang="en-US" sz="2200" dirty="0"/>
                  <a:t>首先优化在梯度下降时可以通过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重投影</a:t>
                </a:r>
                <a:r>
                  <a:rPr lang="zh-CN" altLang="en-US" sz="2200" dirty="0"/>
                  <a:t>实现：</a:t>
                </a:r>
                <a:endParaRPr lang="en-US" altLang="zh-CN" sz="22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CN" altLang="en-US" sz="1800" dirty="0"/>
                  <a:t>根据原始损失函数进行梯度下降</a:t>
                </a:r>
                <a:endParaRPr lang="en-US" altLang="zh-CN" sz="18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CN" altLang="en-US" sz="1800" dirty="0"/>
                  <a:t>当参数超过限制范围后，重新将参数投影至最近的满足条件的位置</a:t>
                </a:r>
                <a:endParaRPr lang="en-US" altLang="zh-CN" sz="1800" dirty="0"/>
              </a:p>
              <a:p>
                <a:r>
                  <a:rPr lang="zh-CN" altLang="en-US" sz="2200" dirty="0"/>
                  <a:t>优势：</a:t>
                </a:r>
                <a:endParaRPr lang="en-US" altLang="zh-CN" sz="2200" dirty="0"/>
              </a:p>
              <a:p>
                <a:pPr lvl="1"/>
                <a:r>
                  <a:rPr lang="zh-CN" altLang="en-US" sz="1800" dirty="0"/>
                  <a:t>如果已知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sz="1800" dirty="0"/>
                  <a:t>的取值，直接求解受限优化问题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不需要搜寻合适的正则化系数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sz="1800" dirty="0"/>
                  <a:t>惩罚项可能会导致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非凸优化问题</a:t>
                </a:r>
                <a:r>
                  <a:rPr lang="zh-CN" altLang="en-US" sz="1800" dirty="0"/>
                  <a:t>，导致解陷入局部极小值</a:t>
                </a:r>
                <a:endParaRPr lang="en-US" altLang="zh-CN" sz="1800" dirty="0"/>
              </a:p>
              <a:p>
                <a:pPr lvl="1"/>
                <a:r>
                  <a:rPr lang="zh-CN" altLang="en-US" sz="1800" dirty="0"/>
                  <a:t>惩罚项</a:t>
                </a:r>
                <a:r>
                  <a:rPr lang="en-US" altLang="zh-CN" sz="1800" dirty="0"/>
                  <a:t>+</a:t>
                </a:r>
                <a:r>
                  <a:rPr lang="zh-CN" altLang="en-US" sz="1800" dirty="0"/>
                  <a:t>高学习率可能导致参数沿某一方向持续更新，而重投影能保证参数始终在合理的范围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D8EC1D7-B40E-4A84-A02D-9C69BEC377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731" t="-1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>
            <a:extLst>
              <a:ext uri="{FF2B5EF4-FFF2-40B4-BE49-F238E27FC236}">
                <a16:creationId xmlns:a16="http://schemas.microsoft.com/office/drawing/2014/main" id="{20DB8ADB-3F87-4DDB-AFB8-77673D52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557" y="199897"/>
            <a:ext cx="9640824" cy="537083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Weight Decay</a:t>
            </a:r>
            <a:endParaRPr lang="zh-CN" altLang="en-US" dirty="0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CCA31EEC-DCDD-44D2-BFCB-F55AB888461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02</a:t>
            </a:r>
          </a:p>
        </p:txBody>
      </p:sp>
      <p:pic>
        <p:nvPicPr>
          <p:cNvPr id="11" name="图片 10" descr="\documentclass{article}&#10;\usepackage{amsmath}&#10;\pagestyle{empty}&#10;\begin{document}&#10;&#10;&#10;$$\min_{\mathbf{w}} E(\mathbf{w}) \quad \text{subject to} \quad \|\mathbf{w}\|^2 \leq \eta$$&#10;&#10;&#10;\end{document}" title="IguanaTex Picture Display">
            <a:extLst>
              <a:ext uri="{FF2B5EF4-FFF2-40B4-BE49-F238E27FC236}">
                <a16:creationId xmlns:a16="http://schemas.microsoft.com/office/drawing/2014/main" id="{8F101D9F-C7B1-4BF0-968E-E9FB6C552F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663" y="2209257"/>
            <a:ext cx="4094935" cy="414019"/>
          </a:xfrm>
          <a:prstGeom prst="rect">
            <a:avLst/>
          </a:prstGeom>
        </p:spPr>
      </p:pic>
      <p:pic>
        <p:nvPicPr>
          <p:cNvPr id="8" name="图片 7" descr="\documentclass{article}&#10;\usepackage{amsmath}&#10;\pagestyle{empty}&#10;\begin{document}&#10;&#10;$$\hat{E}(\mathbf{w})=E(\mathbf{w})+\frac{\lambda}{2}\mathbf{w^T w}$$&#10;&#10;&#10;\end{document}" title="IguanaTex Picture Display">
            <a:extLst>
              <a:ext uri="{FF2B5EF4-FFF2-40B4-BE49-F238E27FC236}">
                <a16:creationId xmlns:a16="http://schemas.microsoft.com/office/drawing/2014/main" id="{84A17048-C92F-45B2-97FD-83BBF27EDC1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55" y="2104494"/>
            <a:ext cx="3190857" cy="623543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F177C429-6D52-4A7C-946F-7B378648FBAD}"/>
              </a:ext>
            </a:extLst>
          </p:cNvPr>
          <p:cNvSpPr/>
          <p:nvPr/>
        </p:nvSpPr>
        <p:spPr>
          <a:xfrm>
            <a:off x="4596693" y="2253055"/>
            <a:ext cx="784698" cy="32642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73EECBD-10B1-42E6-BD9D-BE397EF69F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5128" y="2846245"/>
            <a:ext cx="2788712" cy="238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578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5.718"/>
  <p:tag name="ORIGINALWIDTH" val=" 1308.586"/>
  <p:tag name="OUTPUTTYPE" val="PNG"/>
  <p:tag name="IGUANATEXVERSION" val="162"/>
  <p:tag name="LATEXADDIN" val="\documentclass{article}&#10;\usepackage{amsmath}&#10;\pagestyle{empty}&#10;\begin{document}&#10;&#10;$$\hat{E}(\mathbf{w})=E(\mathbf{w})+\frac{\lambda}{2}\mathbf{w^T w}$$&#10;&#10;&#10;\end{document}"/>
  <p:tag name="IGUANATEXSIZE" val="24"/>
  <p:tag name="IGUANATEXCURSOR" val="150"/>
  <p:tag name="TRANSPARENCY" val="True"/>
  <p:tag name="CHOOSECOLOR" val="False"/>
  <p:tag name="COLORHEX" val="000000"/>
  <p:tag name="FILENAME" val=""/>
  <p:tag name="LATEXENGINEID" val="0"/>
  <p:tag name="TEMPFOLDER" val="E:\LguanaTex\"/>
  <p:tag name="LATEXFORMHEIGHT" val=" 320"/>
  <p:tag name="LATEXFORMWIDTH" val=" 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06.7116"/>
  <p:tag name="ORIGINALWIDTH" val=" 1817.023"/>
  <p:tag name="OUTPUTTYPE" val="PNG"/>
  <p:tag name="IGUANATEXVERSION" val="162"/>
  <p:tag name="LATEXADDIN" val="\documentclass{article}&#10;\usepackage{amsmath}&#10;\pagestyle{empty}&#10;\begin{document}&#10;&#10;$$P(\mathbf{w}) = \frac{1}{(2\pi \sigma^2)^{d/2}} \exp \left( -\frac{\|\mathbf{w}\|^2}{2\sigma^2} \right)$$&#10;&#10;&#10;\end{document}"/>
  <p:tag name="IGUANATEXSIZE" val="22"/>
  <p:tag name="IGUANATEXCURSOR" val="188"/>
  <p:tag name="TRANSPARENCY" val="True"/>
  <p:tag name="CHOOSECOLOR" val="False"/>
  <p:tag name="COLORHEX" val="000000"/>
  <p:tag name="FILENAME" val=""/>
  <p:tag name="LATEXENGINEID" val="0"/>
  <p:tag name="TEMPFOLDER" val="E:\LguanaTex\"/>
  <p:tag name="LATEXFORMHEIGHT" val=" 320"/>
  <p:tag name="LATEXFORMWIDTH" val=" 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4.2182"/>
  <p:tag name="ORIGINALWIDTH" val=" 1637.045"/>
  <p:tag name="OUTPUTTYPE" val="PNG"/>
  <p:tag name="IGUANATEXVERSION" val="162"/>
  <p:tag name="LATEXADDIN" val="\documentclass{article}&#10;\usepackage{amsmath}&#10;\pagestyle{empty}&#10;\begin{document}&#10;&#10;$$-\ln P(\mathbf{w}) = \frac{1}{2\sigma^2} \|\mathbf{w}\|^2 + \text{const}$$&#10;&#10;&#10;\end{document}"/>
  <p:tag name="IGUANATEXSIZE" val="20"/>
  <p:tag name="IGUANATEXCURSOR" val="157"/>
  <p:tag name="TRANSPARENCY" val="True"/>
  <p:tag name="CHOOSECOLOR" val="False"/>
  <p:tag name="COLORHEX" val="000000"/>
  <p:tag name="FILENAME" val=""/>
  <p:tag name="LATEXENGINEID" val="0"/>
  <p:tag name="TEMPFOLDER" val="E:\LguanaTex\"/>
  <p:tag name="LATEXFORMHEIGHT" val=" 320"/>
  <p:tag name="LATEXFORMWIDTH" val=" 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80.2025"/>
  <p:tag name="ORIGINALWIDTH" val=" 1146.607"/>
  <p:tag name="OUTPUTTYPE" val="PNG"/>
  <p:tag name="IGUANATEXVERSION" val="162"/>
  <p:tag name="LATEXADDIN" val="\documentclass{article}&#10;\usepackage{amsmath}&#10;\pagestyle{empty}&#10;\begin{document}&#10;&#10;&#10;$$\Omega(\mathbf{w})=\frac{1}{2}\sum_{j=1}^M\lambda_j |w_j|^q$$&#10;&#10;\end{document}"/>
  <p:tag name="IGUANATEXSIZE" val="24"/>
  <p:tag name="IGUANATEXCURSOR" val="136"/>
  <p:tag name="TRANSPARENCY" val="True"/>
  <p:tag name="CHOOSECOLOR" val="False"/>
  <p:tag name="COLORHEX" val="000000"/>
  <p:tag name="FILENAME" val=""/>
  <p:tag name="LATEXENGINEID" val="0"/>
  <p:tag name="TEMPFOLDER" val="E:\LguanaTex\"/>
  <p:tag name="LATEXFORMHEIGHT" val=" 240"/>
  <p:tag name="LATEXFORMWIDTH" val=" 38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.2269"/>
  <p:tag name="ORIGINALWIDTH" val=" 1832.021"/>
  <p:tag name="OUTPUTTYPE" val="PNG"/>
  <p:tag name="IGUANATEXVERSION" val="162"/>
  <p:tag name="LATEXADDIN" val="\documentclass{article}&#10;\usepackage{amsmath}&#10;\pagestyle{empty}&#10;\begin{document}&#10;&#10;&#10;$$\min_{\mathbf{w}} E(\mathbf{w}) \quad \text{subject to} \quad \|\mathbf{w}\|^2 \leq \eta$$&#10;&#10;&#10;\end{document}"/>
  <p:tag name="IGUANATEXSIZE" val="22"/>
  <p:tag name="IGUANATEXCURSOR" val="103"/>
  <p:tag name="TRANSPARENCY" val="True"/>
  <p:tag name="CHOOSECOLOR" val="False"/>
  <p:tag name="COLORHEX" val="000000"/>
  <p:tag name="FILENAME" val=""/>
  <p:tag name="LATEXENGINEID" val="0"/>
  <p:tag name="TEMPFOLDER" val="E:\LguanaTex\"/>
  <p:tag name="LATEXFORMHEIGHT" val=" 320"/>
  <p:tag name="LATEXFORMWIDTH" val=" 38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5.718"/>
  <p:tag name="ORIGINALWIDTH" val=" 1308.586"/>
  <p:tag name="OUTPUTTYPE" val="PNG"/>
  <p:tag name="IGUANATEXVERSION" val="162"/>
  <p:tag name="LATEXADDIN" val="\documentclass{article}&#10;\usepackage{amsmath}&#10;\pagestyle{empty}&#10;\begin{document}&#10;&#10;$$\hat{E}(\mathbf{w})=E(\mathbf{w})+\frac{\lambda}{2}\mathbf{w^T w}$$&#10;&#10;&#10;\end{document}"/>
  <p:tag name="IGUANATEXSIZE" val="24"/>
  <p:tag name="IGUANATEXCURSOR" val="150"/>
  <p:tag name="TRANSPARENCY" val="True"/>
  <p:tag name="CHOOSECOLOR" val="False"/>
  <p:tag name="COLORHEX" val="000000"/>
  <p:tag name="FILENAME" val=""/>
  <p:tag name="LATEXENGINEID" val="0"/>
  <p:tag name="TEMPFOLDER" val="E:\LguanaTex\"/>
  <p:tag name="LATEXFORMHEIGHT" val=" 320"/>
  <p:tag name="LATEXFORMWIDTH" val=" 38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8.2302"/>
  <p:tag name="ORIGINALWIDTH" val=" 1959.505"/>
  <p:tag name="OUTPUTTYPE" val="PNG"/>
  <p:tag name="IGUANATEXVERSION" val="162"/>
  <p:tag name="LATEXADDIN" val="\documentclass{article}&#10;\usepackage{amsmath}&#10;\pagestyle{empty}&#10;\usepackage{bbold}&#10;\begin{document}&#10;&#10;$$\tilde{E}_W = \mathbb{E}_{\mathbf{x}, y, \boldsymbol{\epsilon}_W} \left[ (\hat{y}(\mathbf{x}; \mathbf{w} + \boldsymbol{\epsilon}_W) - y)^2 \right]$$&#10;&#10;&#10;\end{document}"/>
  <p:tag name="IGUANATEXSIZE" val="24"/>
  <p:tag name="IGUANATEXCURSOR" val="81"/>
  <p:tag name="TRANSPARENCY" val="True"/>
  <p:tag name="CHOOSECOLOR" val="False"/>
  <p:tag name="COLORHEX" val="000000"/>
  <p:tag name="FILENAME" val=""/>
  <p:tag name="LATEXENGINEID" val="0"/>
  <p:tag name="TEMPFOLDER" val="E:\LguanaTex\"/>
  <p:tag name="LATEXFORMHEIGHT" val=" 320"/>
  <p:tag name="LATEXFORMWIDTH" val=" 38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46.4567"/>
  <p:tag name="ORIGINALWIDTH" val=" 2462.692"/>
  <p:tag name="OUTPUTTYPE" val="PNG"/>
  <p:tag name="IGUANATEXVERSION" val="162"/>
  <p:tag name="LATEXADDIN" val="\documentclass{article}&#10;\usepackage{amsmath}&#10;\pagestyle{empty}&#10;\usepackage{bbold}&#10;\begin{document}&#10;&#10;$$\tilde{E}_W \approx \underbrace{\mathbb{E}_{\mathbf{x}, y} [(\hat{y}(\mathbf{x}; \mathbf{w}) - y)^2]}_{E_{original}} + \underbrace{\eta \mathbb{E}_{\mathbf{x}} [\|\nabla_{\mathbf{w}} \hat{y}(\mathbf{x})\|^2]}_{\text{Regularization Term}} \quad$$&#10;&#10;&#10;\end{document}"/>
  <p:tag name="IGUANATEXSIZE" val="24"/>
  <p:tag name="IGUANATEXCURSOR" val="206"/>
  <p:tag name="TRANSPARENCY" val="True"/>
  <p:tag name="CHOOSECOLOR" val="False"/>
  <p:tag name="COLORHEX" val="000000"/>
  <p:tag name="FILENAME" val=""/>
  <p:tag name="LATEXENGINEID" val="0"/>
  <p:tag name="TEMPFOLDER" val="E:\LguanaTex\"/>
  <p:tag name="LATEXFORMHEIGHT" val=" 320"/>
  <p:tag name="LATEXFORMWIDTH" val=" 38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89.4638"/>
  <p:tag name="ORIGINALWIDTH" val=" 497.1879"/>
  <p:tag name="OUTPUTTYPE" val="PNG"/>
  <p:tag name="IGUANATEXVERSION" val="162"/>
  <p:tag name="LATEXADDIN" val="\documentclass{article}&#10;\usepackage{amsmath}&#10;\pagestyle{empty}&#10;\begin{document}&#10;&#10;$$[1, \underbrace{0,...,0}_{k-1} ]$$&#10;&#10;&#10;\end{document}"/>
  <p:tag name="IGUANATEXSIZE" val="24"/>
  <p:tag name="IGUANATEXCURSOR" val="117"/>
  <p:tag name="TRANSPARENCY" val="True"/>
  <p:tag name="CHOOSECOLOR" val="False"/>
  <p:tag name="COLORHEX" val="000000"/>
  <p:tag name="FILENAME" val=""/>
  <p:tag name="LATEXENGINEID" val="0"/>
  <p:tag name="TEMPFOLDER" val="E:\LguanaTex\"/>
  <p:tag name="LATEXFORMHEIGHT" val=" 320"/>
  <p:tag name="LATEXFORMWIDTH" val=" 38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05.6993"/>
  <p:tag name="ORIGINALWIDTH" val=" 1200.6"/>
  <p:tag name="OUTPUTTYPE" val="PNG"/>
  <p:tag name="IGUANATEXVERSION" val="162"/>
  <p:tag name="LATEXADDIN" val="\documentclass{article}&#10;\usepackage{amsmath}&#10;\pagestyle{empty}&#10;\begin{document}&#10;&#10;$$[1-\epsilon, \underbrace{\frac{\epsilon}{k-1},...,\frac{\epsilon}{k-1}}_{k-1}]$$&#10;&#10;&#10;\end{document}"/>
  <p:tag name="IGUANATEXSIZE" val="24"/>
  <p:tag name="IGUANATEXCURSOR" val="163"/>
  <p:tag name="TRANSPARENCY" val="True"/>
  <p:tag name="CHOOSECOLOR" val="False"/>
  <p:tag name="COLORHEX" val="000000"/>
  <p:tag name="FILENAME" val=""/>
  <p:tag name="LATEXENGINEID" val="0"/>
  <p:tag name="TEMPFOLDER" val="E:\LguanaTex\"/>
  <p:tag name="LATEXFORMHEIGHT" val=" 320"/>
  <p:tag name="LATEXFORMWIDTH" val=" 38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66.7042"/>
  <p:tag name="ORIGINALWIDTH" val=" 1193.101"/>
  <p:tag name="OUTPUTTYPE" val="PNG"/>
  <p:tag name="IGUANATEXVERSION" val="162"/>
  <p:tag name="LATEXADDIN" val="\documentclass{article}&#10;\usepackage{amsmath}&#10;\pagestyle{empty}&#10;\begin{document}&#10;&#10;$$p(y|x)=\frac{1}{L}\sum_{l=1}^Lp_l(y|x)$$&#10;&#10;&#10;&#10;\end{document}"/>
  <p:tag name="IGUANATEXSIZE" val="24"/>
  <p:tag name="IGUANATEXCURSOR" val="124"/>
  <p:tag name="TRANSPARENCY" val="True"/>
  <p:tag name="CHOOSECOLOR" val="False"/>
  <p:tag name="COLORHEX" val="000000"/>
  <p:tag name="FILENAME" val=""/>
  <p:tag name="LATEXENGINEID" val="0"/>
  <p:tag name="TEMPFOLDER" val="E:\LguanaTex\"/>
  <p:tag name="LATEXFORMHEIGHT" val=" 320"/>
  <p:tag name="LATEXFORMWIDTH" val=" 38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8.4665"/>
  <p:tag name="ORIGINALWIDTH" val=" 1482.565"/>
  <p:tag name="OUTPUTTYPE" val="PNG"/>
  <p:tag name="IGUANATEXVERSION" val="162"/>
  <p:tag name="LATEXADDIN" val="\documentclass{article}&#10;\usepackage{amsmath}&#10;\pagestyle{empty}&#10;\begin{document}&#10;&#10;$$p(\mathbf{y}|\mathbf{x})=\sum_Rp(\mathbf{R})p(\mathbf{y|x,R})$$&#10;&#10;&#10;\end{document}"/>
  <p:tag name="IGUANATEXSIZE" val="24"/>
  <p:tag name="IGUANATEXCURSOR" val="146"/>
  <p:tag name="TRANSPARENCY" val="True"/>
  <p:tag name="CHOOSECOLOR" val="False"/>
  <p:tag name="COLORHEX" val="000000"/>
  <p:tag name="FILENAME" val=""/>
  <p:tag name="LATEXENGINEID" val="0"/>
  <p:tag name="TEMPFOLDER" val="E:\LguanaTex\"/>
  <p:tag name="LATEXFORMHEIGHT" val=" 320"/>
  <p:tag name="LATEXFORMWIDTH" val=" 38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 w="12700" cmpd="sng">
          <a:noFill/>
          <a:prstDash val="solid"/>
        </a:ln>
        <a:effectLst>
          <a:outerShdw dist="63500" dir="2700000" algn="tl" rotWithShape="0">
            <a:schemeClr val="bg1">
              <a:alpha val="100000"/>
            </a:schemeClr>
          </a:outerShdw>
        </a:effectLst>
      </a:spPr>
      <a:bodyPr wrap="square" rtlCol="0" anchor="t" anchorCtr="0">
        <a:spAutoFit/>
      </a:bodyPr>
      <a:lstStyle>
        <a:defPPr algn="l">
          <a:lnSpc>
            <a:spcPct val="130000"/>
          </a:lnSpc>
          <a:defRPr sz="2400" i="0" dirty="0">
            <a:ln w="19050">
              <a:noFill/>
            </a:ln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Bauhaus 93" panose="04030905020B02020C0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1097</Words>
  <Application>Microsoft Office PowerPoint</Application>
  <PresentationFormat>宽屏</PresentationFormat>
  <Paragraphs>206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等线</vt:lpstr>
      <vt:lpstr>等线 Light</vt:lpstr>
      <vt:lpstr>黑体</vt:lpstr>
      <vt:lpstr>微软雅黑</vt:lpstr>
      <vt:lpstr>Arial</vt:lpstr>
      <vt:lpstr>Bauhaus 93</vt:lpstr>
      <vt:lpstr>Cambria Math</vt:lpstr>
      <vt:lpstr>Times New Roman</vt:lpstr>
      <vt:lpstr>Wingdings</vt:lpstr>
      <vt:lpstr>Office 主题​​</vt:lpstr>
      <vt:lpstr>自定义设计方案</vt:lpstr>
      <vt:lpstr>PowerPoint 演示文稿</vt:lpstr>
      <vt:lpstr>PowerPoint 演示文稿</vt:lpstr>
      <vt:lpstr>1. Bias-Variance Trade-off</vt:lpstr>
      <vt:lpstr>PowerPoint 演示文稿</vt:lpstr>
      <vt:lpstr>2. Weight Decay</vt:lpstr>
      <vt:lpstr>Weight Decay</vt:lpstr>
      <vt:lpstr>PowerPoint 演示文稿</vt:lpstr>
      <vt:lpstr>Weight Decay</vt:lpstr>
      <vt:lpstr>Weight Decay</vt:lpstr>
      <vt:lpstr>3. Data Augmentation</vt:lpstr>
      <vt:lpstr>Data Augmentation</vt:lpstr>
      <vt:lpstr>Data Augmentation</vt:lpstr>
      <vt:lpstr>4. Noise Robustness</vt:lpstr>
      <vt:lpstr>Noise Robustness</vt:lpstr>
      <vt:lpstr>Noise Robustness</vt:lpstr>
      <vt:lpstr>5. Model Averaging</vt:lpstr>
      <vt:lpstr>Model Averaging</vt:lpstr>
      <vt:lpstr>Model Averaging</vt:lpstr>
      <vt:lpstr>Model Averaging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氏 高</dc:creator>
  <cp:lastModifiedBy>氏 高</cp:lastModifiedBy>
  <cp:revision>20</cp:revision>
  <dcterms:created xsi:type="dcterms:W3CDTF">2026-01-06T03:09:40Z</dcterms:created>
  <dcterms:modified xsi:type="dcterms:W3CDTF">2026-01-06T09:26:11Z</dcterms:modified>
</cp:coreProperties>
</file>